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294" r:id="rId3"/>
    <p:sldId id="257" r:id="rId4"/>
    <p:sldId id="258" r:id="rId5"/>
    <p:sldId id="259" r:id="rId6"/>
    <p:sldId id="260" r:id="rId7"/>
    <p:sldId id="292" r:id="rId8"/>
    <p:sldId id="262" r:id="rId9"/>
    <p:sldId id="263" r:id="rId10"/>
    <p:sldId id="264" r:id="rId11"/>
    <p:sldId id="268" r:id="rId12"/>
    <p:sldId id="265" r:id="rId13"/>
    <p:sldId id="266" r:id="rId14"/>
    <p:sldId id="269" r:id="rId15"/>
    <p:sldId id="270" r:id="rId16"/>
    <p:sldId id="271" r:id="rId17"/>
    <p:sldId id="272" r:id="rId18"/>
    <p:sldId id="273" r:id="rId19"/>
    <p:sldId id="284" r:id="rId20"/>
    <p:sldId id="274" r:id="rId21"/>
    <p:sldId id="286" r:id="rId22"/>
    <p:sldId id="293" r:id="rId23"/>
    <p:sldId id="285" r:id="rId24"/>
    <p:sldId id="277" r:id="rId25"/>
    <p:sldId id="305" r:id="rId26"/>
    <p:sldId id="307" r:id="rId27"/>
    <p:sldId id="308" r:id="rId28"/>
    <p:sldId id="310" r:id="rId29"/>
    <p:sldId id="275" r:id="rId30"/>
    <p:sldId id="295" r:id="rId31"/>
    <p:sldId id="296" r:id="rId32"/>
    <p:sldId id="297" r:id="rId33"/>
    <p:sldId id="298" r:id="rId34"/>
    <p:sldId id="290" r:id="rId35"/>
    <p:sldId id="300" r:id="rId36"/>
    <p:sldId id="301" r:id="rId37"/>
    <p:sldId id="302" r:id="rId38"/>
    <p:sldId id="303" r:id="rId39"/>
    <p:sldId id="304" r:id="rId40"/>
    <p:sldId id="299" r:id="rId41"/>
    <p:sldId id="311"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outline"/>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387" autoAdjust="0"/>
  </p:normalViewPr>
  <p:slideViewPr>
    <p:cSldViewPr snapToGrid="0" snapToObjects="1">
      <p:cViewPr>
        <p:scale>
          <a:sx n="70" d="100"/>
          <a:sy n="70" d="100"/>
        </p:scale>
        <p:origin x="-1328" y="-112"/>
      </p:cViewPr>
      <p:guideLst>
        <p:guide orient="horz" pos="1620"/>
        <p:guide pos="2880"/>
      </p:guideLst>
    </p:cSldViewPr>
  </p:slideViewPr>
  <p:notesTextViewPr>
    <p:cViewPr>
      <p:scale>
        <a:sx n="100" d="100"/>
        <a:sy n="100" d="100"/>
      </p:scale>
      <p:origin x="0" y="0"/>
    </p:cViewPr>
  </p:notesTextViewPr>
  <p:sorterViewPr>
    <p:cViewPr>
      <p:scale>
        <a:sx n="180" d="100"/>
        <a:sy n="180" d="100"/>
      </p:scale>
      <p:origin x="0" y="0"/>
    </p:cViewPr>
  </p:sorterViewPr>
  <p:notesViewPr>
    <p:cSldViewPr snapToGrid="0" snapToObjects="1">
      <p:cViewPr varScale="1">
        <p:scale>
          <a:sx n="62" d="100"/>
          <a:sy n="62" d="100"/>
        </p:scale>
        <p:origin x="-268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ED2223-5E42-2840-B71E-794C73132318}" type="datetimeFigureOut">
              <a:rPr lang="en-US" smtClean="0"/>
              <a:t>3/31/17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8F7459-03A5-7242-AF30-4578BAF6CF36}" type="slidenum">
              <a:rPr lang="en-US" smtClean="0"/>
              <a:t>‹#›</a:t>
            </a:fld>
            <a:endParaRPr lang="en-US"/>
          </a:p>
        </p:txBody>
      </p:sp>
    </p:spTree>
    <p:extLst>
      <p:ext uri="{BB962C8B-B14F-4D97-AF65-F5344CB8AC3E}">
        <p14:creationId xmlns:p14="http://schemas.microsoft.com/office/powerpoint/2010/main" val="2484728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E46834-D9F2-254A-9126-465F81F64CA2}" type="datetimeFigureOut">
              <a:rPr lang="en-US" smtClean="0"/>
              <a:t>3/31/17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10D97-E0CD-FE45-93FD-D24E601D778E}" type="slidenum">
              <a:rPr lang="en-US" smtClean="0"/>
              <a:t>‹#›</a:t>
            </a:fld>
            <a:endParaRPr lang="en-US"/>
          </a:p>
        </p:txBody>
      </p:sp>
    </p:spTree>
    <p:extLst>
      <p:ext uri="{BB962C8B-B14F-4D97-AF65-F5344CB8AC3E}">
        <p14:creationId xmlns:p14="http://schemas.microsoft.com/office/powerpoint/2010/main" val="36605165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a:t>
            </a:r>
          </a:p>
          <a:p>
            <a:r>
              <a:rPr lang="en-US" sz="1200" kern="1200" dirty="0" smtClean="0">
                <a:solidFill>
                  <a:schemeClr val="tx1"/>
                </a:solidFill>
                <a:effectLst/>
                <a:latin typeface="+mn-lt"/>
                <a:ea typeface="+mn-ea"/>
                <a:cs typeface="+mn-cs"/>
              </a:rPr>
              <a:t>Hello. I’m Lael Wageneck and I am the Public Engagement Specialist for the Santa Barbara County Public Works Department. A few years ago I took a very enlightening class on ethics. What I learned in the class is that ethics goes way beyond the law and into questions on how to live a good life, be yourself, and make good decisions. I am also one of those people who ask “why” a lot. Why do some people make some decisions and others make other decisions? The study of ethics appeals to me because it has helped me to answer those questions and learn what people value. This is a difficult topic to discuss in under an hour, but I will hopefully leave you with a better understanding of ethics along with a list of resources you can go use to further explore the topic.</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a:t>
            </a:fld>
            <a:endParaRPr lang="en-US"/>
          </a:p>
        </p:txBody>
      </p:sp>
    </p:spTree>
    <p:extLst>
      <p:ext uri="{BB962C8B-B14F-4D97-AF65-F5344CB8AC3E}">
        <p14:creationId xmlns:p14="http://schemas.microsoft.com/office/powerpoint/2010/main" val="3936368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a:t>
            </a:r>
          </a:p>
          <a:p>
            <a:r>
              <a:rPr lang="en-US" sz="1200" kern="1200" dirty="0" smtClean="0">
                <a:solidFill>
                  <a:schemeClr val="tx1"/>
                </a:solidFill>
                <a:effectLst/>
                <a:latin typeface="+mn-lt"/>
                <a:ea typeface="+mn-ea"/>
                <a:cs typeface="+mn-cs"/>
              </a:rPr>
              <a:t>This slide shows you where we are going to be in about a half hour. This may not make any sense now but this will be your all encompassing ethics reference sheet by the end of the </a:t>
            </a:r>
            <a:r>
              <a:rPr lang="en-US" sz="1200" kern="1200" dirty="0" smtClean="0">
                <a:solidFill>
                  <a:schemeClr val="tx1"/>
                </a:solidFill>
                <a:effectLst/>
                <a:latin typeface="+mn-lt"/>
                <a:ea typeface="+mn-ea"/>
                <a:cs typeface="+mn-cs"/>
              </a:rPr>
              <a:t>session. </a:t>
            </a:r>
            <a:r>
              <a:rPr lang="en-US" sz="1200" kern="1200" dirty="0" smtClean="0">
                <a:solidFill>
                  <a:schemeClr val="tx1"/>
                </a:solidFill>
                <a:effectLst/>
                <a:latin typeface="+mn-lt"/>
                <a:ea typeface="+mn-ea"/>
                <a:cs typeface="+mn-cs"/>
              </a:rPr>
              <a:t>I did not come up with the idea of the ethical triangle but I learned about it through an essay written by James </a:t>
            </a:r>
            <a:r>
              <a:rPr lang="en-US" sz="1200" kern="1200" dirty="0" err="1" smtClean="0">
                <a:solidFill>
                  <a:schemeClr val="tx1"/>
                </a:solidFill>
                <a:effectLst/>
                <a:latin typeface="+mn-lt"/>
                <a:ea typeface="+mn-ea"/>
                <a:cs typeface="+mn-cs"/>
              </a:rPr>
              <a:t>Svara</a:t>
            </a:r>
            <a:r>
              <a:rPr lang="en-US" sz="1200" kern="1200" dirty="0" smtClean="0">
                <a:solidFill>
                  <a:schemeClr val="tx1"/>
                </a:solidFill>
                <a:effectLst/>
                <a:latin typeface="+mn-lt"/>
                <a:ea typeface="+mn-ea"/>
                <a:cs typeface="+mn-cs"/>
              </a:rPr>
              <a:t> who is a professor in political science at the UNC school of government.</a:t>
            </a:r>
          </a:p>
          <a:p>
            <a:r>
              <a:rPr lang="en-US" sz="1200" kern="1200" dirty="0" smtClean="0">
                <a:solidFill>
                  <a:schemeClr val="tx1"/>
                </a:solidFill>
                <a:effectLst/>
                <a:latin typeface="+mn-lt"/>
                <a:ea typeface="+mn-ea"/>
                <a:cs typeface="+mn-cs"/>
              </a:rPr>
              <a:t>(cite)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2</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3:</a:t>
            </a:r>
          </a:p>
          <a:p>
            <a:r>
              <a:rPr lang="en-US" sz="1200" kern="1200" dirty="0" smtClean="0">
                <a:solidFill>
                  <a:schemeClr val="tx1"/>
                </a:solidFill>
                <a:effectLst/>
                <a:latin typeface="+mn-lt"/>
                <a:ea typeface="+mn-ea"/>
                <a:cs typeface="+mn-cs"/>
              </a:rPr>
              <a:t>I won’t put anyone on the spot, but go ahead and silently ask yourself what ethics is. The extent of ethics training for many organizations tends to focus on legal issues related to harassment and conflict of interest. But ethics is more than asking what is legal and what is illegal.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3</a:t>
            </a:fld>
            <a:endParaRPr lang="en-US"/>
          </a:p>
        </p:txBody>
      </p:sp>
    </p:spTree>
    <p:extLst>
      <p:ext uri="{BB962C8B-B14F-4D97-AF65-F5344CB8AC3E}">
        <p14:creationId xmlns:p14="http://schemas.microsoft.com/office/powerpoint/2010/main" val="908597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4a:</a:t>
            </a:r>
          </a:p>
          <a:p>
            <a:r>
              <a:rPr lang="en-US" sz="1200" kern="1200" dirty="0" smtClean="0">
                <a:solidFill>
                  <a:schemeClr val="tx1"/>
                </a:solidFill>
                <a:effectLst/>
                <a:latin typeface="+mn-lt"/>
                <a:ea typeface="+mn-ea"/>
                <a:cs typeface="+mn-cs"/>
              </a:rPr>
              <a:t>The words ethics and morals get switched around. Think of ethics as the discipline that asks what a good action is. Morals are a set of actions that a person or group define as good. For example, after discussing the ethics of cheating with my teammates, I decided it was against my morals to </a:t>
            </a:r>
            <a:r>
              <a:rPr lang="en-US" sz="1200" kern="1200" dirty="0" smtClean="0">
                <a:solidFill>
                  <a:schemeClr val="tx1"/>
                </a:solidFill>
                <a:effectLst/>
                <a:latin typeface="+mn-lt"/>
                <a:ea typeface="+mn-ea"/>
                <a:cs typeface="+mn-cs"/>
              </a:rPr>
              <a:t>take</a:t>
            </a:r>
            <a:r>
              <a:rPr lang="en-US" sz="1200" kern="1200" baseline="0" dirty="0" smtClean="0">
                <a:solidFill>
                  <a:schemeClr val="tx1"/>
                </a:solidFill>
                <a:effectLst/>
                <a:latin typeface="+mn-lt"/>
                <a:ea typeface="+mn-ea"/>
                <a:cs typeface="+mn-cs"/>
              </a:rPr>
              <a:t> performance enhancing drugs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Greeks used the word ethos to define the character traits that if you applied them every day would lead to a good life. There are actually two ways to spell ethos in Greek. Spelled with an eta, ethos means a reliable and persistent personal quality. Spelled with an epsilon it means a horse stable. The implied meaning is that in the same way that a horse returns to the stable, a good person returns to this base of good character traits. For the Greeks, being an ethical person means living a life that deliberately applies these good character traits and that all of this makes life worth living. </a:t>
            </a:r>
          </a:p>
          <a:p>
            <a:r>
              <a:rPr lang="en-US" dirty="0" err="1" smtClean="0"/>
              <a:t>Trivium</a:t>
            </a:r>
            <a:r>
              <a:rPr lang="en-US" dirty="0" smtClean="0"/>
              <a:t> </a:t>
            </a:r>
            <a:r>
              <a:rPr lang="mr-IN" dirty="0" smtClean="0"/>
              <a:t>–</a:t>
            </a:r>
            <a:r>
              <a:rPr lang="en-US" dirty="0" smtClean="0"/>
              <a:t> Page 298</a:t>
            </a:r>
          </a:p>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4</a:t>
            </a:fld>
            <a:endParaRPr lang="en-US"/>
          </a:p>
        </p:txBody>
      </p:sp>
    </p:spTree>
    <p:extLst>
      <p:ext uri="{BB962C8B-B14F-4D97-AF65-F5344CB8AC3E}">
        <p14:creationId xmlns:p14="http://schemas.microsoft.com/office/powerpoint/2010/main" val="3376231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5:</a:t>
            </a:r>
          </a:p>
          <a:p>
            <a:r>
              <a:rPr lang="en-US" sz="1200" kern="1200" dirty="0" smtClean="0">
                <a:solidFill>
                  <a:schemeClr val="tx1"/>
                </a:solidFill>
                <a:effectLst/>
                <a:latin typeface="+mn-lt"/>
                <a:ea typeface="+mn-ea"/>
                <a:cs typeface="+mn-cs"/>
              </a:rPr>
              <a:t>Why is any of this important when it comes to our jobs as communicators? Most every profession has a moral purpose. Medicine has health. Law has justice. Public relations has </a:t>
            </a:r>
            <a:r>
              <a:rPr lang="en-US" sz="1200" b="1" kern="1200" dirty="0" smtClean="0">
                <a:solidFill>
                  <a:schemeClr val="tx1"/>
                </a:solidFill>
                <a:effectLst/>
                <a:latin typeface="+mn-lt"/>
                <a:ea typeface="+mn-ea"/>
                <a:cs typeface="+mn-cs"/>
              </a:rPr>
              <a:t>social harmony</a:t>
            </a:r>
            <a:r>
              <a:rPr lang="en-US" sz="1200" kern="1200" dirty="0" smtClean="0">
                <a:solidFill>
                  <a:schemeClr val="tx1"/>
                </a:solidFill>
                <a:effectLst/>
                <a:latin typeface="+mn-lt"/>
                <a:ea typeface="+mn-ea"/>
                <a:cs typeface="+mn-cs"/>
              </a:rPr>
              <a:t>. Through communications we promote mutual understanding which will hopefully help people to work together.</a:t>
            </a:r>
          </a:p>
          <a:p>
            <a:r>
              <a:rPr lang="en-US" sz="1200" kern="1200" dirty="0" smtClean="0">
                <a:solidFill>
                  <a:schemeClr val="tx1"/>
                </a:solidFill>
                <a:effectLst/>
                <a:latin typeface="+mn-lt"/>
                <a:ea typeface="+mn-ea"/>
                <a:cs typeface="+mn-cs"/>
              </a:rPr>
              <a:t>Trust: We can do our jobs well when our colleagues or the public trust us. People can rely on us and expect us to do be honest about what’s going on in government. </a:t>
            </a:r>
          </a:p>
          <a:p>
            <a:r>
              <a:rPr lang="en-US" sz="1200" kern="1200" dirty="0" smtClean="0">
                <a:solidFill>
                  <a:schemeClr val="tx1"/>
                </a:solidFill>
                <a:effectLst/>
                <a:latin typeface="+mn-lt"/>
                <a:ea typeface="+mn-ea"/>
                <a:cs typeface="+mn-cs"/>
              </a:rPr>
              <a:t>Professional reputation: As professionals we are expected to have standards. When we communicate our values and live by them it supports our profession and other public information professionals.</a:t>
            </a:r>
          </a:p>
          <a:p>
            <a:r>
              <a:rPr lang="en-US" sz="1200" kern="1200" dirty="0" smtClean="0">
                <a:solidFill>
                  <a:schemeClr val="tx1"/>
                </a:solidFill>
                <a:effectLst/>
                <a:latin typeface="+mn-lt"/>
                <a:ea typeface="+mn-ea"/>
                <a:cs typeface="+mn-cs"/>
              </a:rPr>
              <a:t>Organizational reputation: The same goes with the clients we represent. When we communicate and live by our organizational values it helps people trust the organizations we work for.</a:t>
            </a:r>
          </a:p>
          <a:p>
            <a:r>
              <a:rPr lang="en-US" sz="1200" kern="1200" dirty="0" smtClean="0">
                <a:solidFill>
                  <a:schemeClr val="tx1"/>
                </a:solidFill>
                <a:effectLst/>
                <a:latin typeface="+mn-lt"/>
                <a:ea typeface="+mn-ea"/>
                <a:cs typeface="+mn-cs"/>
              </a:rPr>
              <a:t>Good leadership: You cannot be consistent or focused without defining what a good result is versus a bad result.</a:t>
            </a:r>
          </a:p>
          <a:p>
            <a:r>
              <a:rPr lang="en-US" sz="1200" kern="1200" dirty="0" smtClean="0">
                <a:solidFill>
                  <a:schemeClr val="tx1"/>
                </a:solidFill>
                <a:effectLst/>
                <a:latin typeface="+mn-lt"/>
                <a:ea typeface="+mn-ea"/>
                <a:cs typeface="+mn-cs"/>
              </a:rPr>
              <a:t>Self-Confidence: Not every action will have an outcome that we are happy with but if you apply a system of ethics to your decision making you can at least feel confident that you personally made the right decision.</a:t>
            </a:r>
          </a:p>
          <a:p>
            <a:r>
              <a:rPr lang="en-US" baseline="0" dirty="0" err="1" smtClean="0"/>
              <a:t>Seib</a:t>
            </a:r>
            <a:r>
              <a:rPr lang="en-US" baseline="0" dirty="0" smtClean="0"/>
              <a:t> and Fitzpatrick </a:t>
            </a:r>
            <a:r>
              <a:rPr lang="mr-IN" baseline="0" dirty="0" smtClean="0"/>
              <a:t>–</a:t>
            </a:r>
            <a:r>
              <a:rPr lang="en-US" baseline="0" dirty="0" smtClean="0"/>
              <a:t> Page 1</a:t>
            </a:r>
            <a:endParaRPr lang="en-US"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5</a:t>
            </a:fld>
            <a:endParaRPr lang="en-US"/>
          </a:p>
        </p:txBody>
      </p:sp>
    </p:spTree>
    <p:extLst>
      <p:ext uri="{BB962C8B-B14F-4D97-AF65-F5344CB8AC3E}">
        <p14:creationId xmlns:p14="http://schemas.microsoft.com/office/powerpoint/2010/main" val="270261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6:</a:t>
            </a:r>
          </a:p>
          <a:p>
            <a:r>
              <a:rPr lang="en-US" sz="1200" kern="1200" dirty="0" smtClean="0">
                <a:solidFill>
                  <a:schemeClr val="tx1"/>
                </a:solidFill>
                <a:effectLst/>
                <a:latin typeface="+mn-lt"/>
                <a:ea typeface="+mn-ea"/>
                <a:cs typeface="+mn-cs"/>
              </a:rPr>
              <a:t>There are many approaches to ethics, but since we will be discussing the “ethical triangle”, we will focus on virtue, law, and consequence.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6</a:t>
            </a:fld>
            <a:endParaRPr lang="en-US"/>
          </a:p>
        </p:txBody>
      </p:sp>
    </p:spTree>
    <p:extLst>
      <p:ext uri="{BB962C8B-B14F-4D97-AF65-F5344CB8AC3E}">
        <p14:creationId xmlns:p14="http://schemas.microsoft.com/office/powerpoint/2010/main" val="1297046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7:</a:t>
            </a:r>
          </a:p>
          <a:p>
            <a:r>
              <a:rPr lang="en-US" sz="1200" kern="1200" dirty="0" smtClean="0">
                <a:solidFill>
                  <a:schemeClr val="tx1"/>
                </a:solidFill>
                <a:effectLst/>
                <a:latin typeface="+mn-lt"/>
                <a:ea typeface="+mn-ea"/>
                <a:cs typeface="+mn-cs"/>
              </a:rPr>
              <a:t>How do we determine what is the right action to take? Follow the law? Ask yourself what someone you respect would do in the situation? Coin flip? Ethical dilemmas occur when you have to decide between doing two positive actions, or sometimes, the best option between two negative actions . It’s not a dilemma if you are deciding between the right thing versus doing the wrong thing. For example – following the law versus protecting a life. Doing what a religious leader tells you to do versus doing what the law tells you to do. </a:t>
            </a:r>
          </a:p>
          <a:p>
            <a:endParaRPr lang="en-US" baseline="0" dirty="0" smtClean="0"/>
          </a:p>
          <a:p>
            <a:r>
              <a:rPr lang="en-US" dirty="0" smtClean="0"/>
              <a:t>Richter and Burke Page 4</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7</a:t>
            </a:fld>
            <a:endParaRPr lang="en-US"/>
          </a:p>
        </p:txBody>
      </p:sp>
    </p:spTree>
    <p:extLst>
      <p:ext uri="{BB962C8B-B14F-4D97-AF65-F5344CB8AC3E}">
        <p14:creationId xmlns:p14="http://schemas.microsoft.com/office/powerpoint/2010/main" val="169829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8:</a:t>
            </a:r>
          </a:p>
          <a:p>
            <a:r>
              <a:rPr lang="en-US" sz="1200" kern="1200" dirty="0" smtClean="0">
                <a:solidFill>
                  <a:schemeClr val="tx1"/>
                </a:solidFill>
                <a:effectLst/>
                <a:latin typeface="+mn-lt"/>
                <a:ea typeface="+mn-ea"/>
                <a:cs typeface="+mn-cs"/>
              </a:rPr>
              <a:t>We are going to look at four different ways, plus a bonus way, of determining what is the “right thing to do.” These four different ways are virtue - applying classically “good” character traits, principle - following the law, consequence - which includes determining the best result for the most amount of people, and a balance of these three which is the “ethical triangle.” We will also look at the negatives of applying each one of these approaches.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8</a:t>
            </a:fld>
            <a:endParaRPr lang="en-US"/>
          </a:p>
        </p:txBody>
      </p:sp>
    </p:spTree>
    <p:extLst>
      <p:ext uri="{BB962C8B-B14F-4D97-AF65-F5344CB8AC3E}">
        <p14:creationId xmlns:p14="http://schemas.microsoft.com/office/powerpoint/2010/main" val="169829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9:</a:t>
            </a:r>
          </a:p>
          <a:p>
            <a:r>
              <a:rPr lang="en-US" sz="1200" kern="1200" dirty="0" smtClean="0">
                <a:solidFill>
                  <a:schemeClr val="tx1"/>
                </a:solidFill>
                <a:effectLst/>
                <a:latin typeface="+mn-lt"/>
                <a:ea typeface="+mn-ea"/>
                <a:cs typeface="+mn-cs"/>
              </a:rPr>
              <a:t>We will start off with virtue.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9</a:t>
            </a:fld>
            <a:endParaRPr lang="en-US"/>
          </a:p>
        </p:txBody>
      </p:sp>
    </p:spTree>
    <p:extLst>
      <p:ext uri="{BB962C8B-B14F-4D97-AF65-F5344CB8AC3E}">
        <p14:creationId xmlns:p14="http://schemas.microsoft.com/office/powerpoint/2010/main" val="407470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10:</a:t>
            </a:r>
          </a:p>
          <a:p>
            <a:r>
              <a:rPr lang="en-US" sz="1200" kern="1200" dirty="0" smtClean="0">
                <a:solidFill>
                  <a:schemeClr val="tx1"/>
                </a:solidFill>
                <a:effectLst/>
                <a:latin typeface="+mn-lt"/>
                <a:ea typeface="+mn-ea"/>
                <a:cs typeface="+mn-cs"/>
              </a:rPr>
              <a:t>When we talk about virtue we talk about these traits that make a good person. In his writings on ethics, Aristotle divided values between intellectual values and moral values. Aristotle believed that humans don’t become </a:t>
            </a:r>
            <a:r>
              <a:rPr lang="en-US" sz="1200" i="1" kern="1200" dirty="0" smtClean="0">
                <a:solidFill>
                  <a:schemeClr val="tx1"/>
                </a:solidFill>
                <a:effectLst/>
                <a:latin typeface="+mn-lt"/>
                <a:ea typeface="+mn-ea"/>
                <a:cs typeface="+mn-cs"/>
              </a:rPr>
              <a:t>human</a:t>
            </a:r>
            <a:r>
              <a:rPr lang="en-US" sz="1200" kern="1200" dirty="0" smtClean="0">
                <a:solidFill>
                  <a:schemeClr val="tx1"/>
                </a:solidFill>
                <a:effectLst/>
                <a:latin typeface="+mn-lt"/>
                <a:ea typeface="+mn-ea"/>
                <a:cs typeface="+mn-cs"/>
              </a:rPr>
              <a:t> by instinct but in a community through the development of language, and through rational deliberation, judgment, and responsible action. There are intellectual values like wisdom and understanding and we gain these through knowledge and learning. Moral values on the other hand are gained through practice. While we can know that something like friendliness is a good trait, we don’t have those values unless we practice them by acting in a friendly way.</a:t>
            </a:r>
          </a:p>
          <a:p>
            <a:r>
              <a:rPr lang="en-US" sz="1200" kern="1200" dirty="0" err="1" smtClean="0">
                <a:solidFill>
                  <a:schemeClr val="tx1"/>
                </a:solidFill>
                <a:effectLst/>
                <a:latin typeface="+mn-lt"/>
                <a:ea typeface="+mn-ea"/>
                <a:cs typeface="+mn-cs"/>
              </a:rPr>
              <a:t>Trivium</a:t>
            </a:r>
            <a:r>
              <a:rPr lang="en-US" sz="1200" kern="1200" dirty="0" smtClean="0">
                <a:solidFill>
                  <a:schemeClr val="tx1"/>
                </a:solidFill>
                <a:effectLst/>
                <a:latin typeface="+mn-lt"/>
                <a:ea typeface="+mn-ea"/>
                <a:cs typeface="+mn-cs"/>
              </a:rPr>
              <a:t>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307</a:t>
            </a:r>
          </a:p>
          <a:p>
            <a:r>
              <a:rPr lang="en-US" sz="1200" b="0" i="0" u="none" strike="noStrike" kern="1200" baseline="0" dirty="0" smtClean="0">
                <a:solidFill>
                  <a:schemeClr val="tx1"/>
                </a:solidFill>
                <a:latin typeface="+mn-lt"/>
                <a:ea typeface="+mn-ea"/>
                <a:cs typeface="+mn-cs"/>
              </a:rPr>
              <a:t>Aristotle, Ethics, revised edition, J.A.K. Thompson, trans., (London: Penguin Books, [384-</a:t>
            </a:r>
          </a:p>
          <a:p>
            <a:r>
              <a:rPr lang="pt-BR" sz="1200" b="0" i="0" u="none" strike="noStrike" kern="1200" baseline="0" dirty="0" smtClean="0">
                <a:solidFill>
                  <a:schemeClr val="tx1"/>
                </a:solidFill>
                <a:latin typeface="+mn-lt"/>
                <a:ea typeface="+mn-ea"/>
                <a:cs typeface="+mn-cs"/>
              </a:rPr>
              <a:t>322 BC] 1976), 90.</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10</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11a:</a:t>
            </a:r>
          </a:p>
          <a:p>
            <a:r>
              <a:rPr lang="en-US" sz="1200" kern="1200" dirty="0" smtClean="0">
                <a:solidFill>
                  <a:schemeClr val="tx1"/>
                </a:solidFill>
                <a:effectLst/>
                <a:latin typeface="+mn-lt"/>
                <a:ea typeface="+mn-ea"/>
                <a:cs typeface="+mn-cs"/>
              </a:rPr>
              <a:t>What are some of these virtuous traits? Aristotle listed Courage, Temperance, Generosity, Magnanimity, Gentleness, Truthfulness, Wit, Friendliness. You may have also heard of the Cardinal Virtues. These came from Ambrose who was not a Cardinal but the Bishop of Milan, and he didn’t actually come up with them, he just took them from Cicero and Plato. Cardinal comes from the </a:t>
            </a:r>
            <a:r>
              <a:rPr lang="en-US" sz="1200" kern="1200" dirty="0" err="1" smtClean="0">
                <a:solidFill>
                  <a:schemeClr val="tx1"/>
                </a:solidFill>
                <a:effectLst/>
                <a:latin typeface="+mn-lt"/>
                <a:ea typeface="+mn-ea"/>
                <a:cs typeface="+mn-cs"/>
              </a:rPr>
              <a:t>latin</a:t>
            </a:r>
            <a:r>
              <a:rPr lang="en-US" sz="1200" kern="1200" dirty="0" smtClean="0">
                <a:solidFill>
                  <a:schemeClr val="tx1"/>
                </a:solidFill>
                <a:effectLst/>
                <a:latin typeface="+mn-lt"/>
                <a:ea typeface="+mn-ea"/>
                <a:cs typeface="+mn-cs"/>
              </a:rPr>
              <a:t> word for a door hinge, </a:t>
            </a:r>
            <a:r>
              <a:rPr lang="en-US" sz="1200" kern="1200" dirty="0" err="1" smtClean="0">
                <a:solidFill>
                  <a:schemeClr val="tx1"/>
                </a:solidFill>
                <a:effectLst/>
                <a:latin typeface="+mn-lt"/>
                <a:ea typeface="+mn-ea"/>
                <a:cs typeface="+mn-cs"/>
              </a:rPr>
              <a:t>cardo</a:t>
            </a:r>
            <a:r>
              <a:rPr lang="en-US" sz="1200" kern="1200" dirty="0" smtClean="0">
                <a:solidFill>
                  <a:schemeClr val="tx1"/>
                </a:solidFill>
                <a:effectLst/>
                <a:latin typeface="+mn-lt"/>
                <a:ea typeface="+mn-ea"/>
                <a:cs typeface="+mn-cs"/>
              </a:rPr>
              <a:t>, and the values represent the hinge that opens the door to a good life. </a:t>
            </a:r>
          </a:p>
          <a:p>
            <a:r>
              <a:rPr lang="en-US" sz="1200" kern="1200" dirty="0" smtClean="0">
                <a:solidFill>
                  <a:schemeClr val="tx1"/>
                </a:solidFill>
                <a:effectLst/>
                <a:latin typeface="+mn-lt"/>
                <a:ea typeface="+mn-ea"/>
                <a:cs typeface="+mn-cs"/>
              </a:rPr>
              <a:t>Because this is a CAPIO conference, I also added the PRSA code of values which are Advocacy, Honesty, Expertise, Independence, Loyalty, Fairness.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(RETURN FROM SLIDE)</a:t>
            </a:r>
          </a:p>
          <a:p>
            <a:r>
              <a:rPr lang="en-US" sz="1200" kern="1200" dirty="0" smtClean="0">
                <a:solidFill>
                  <a:schemeClr val="tx1"/>
                </a:solidFill>
                <a:effectLst/>
                <a:latin typeface="+mn-lt"/>
                <a:ea typeface="+mn-ea"/>
                <a:cs typeface="+mn-cs"/>
              </a:rPr>
              <a:t>Looking back at the PRSA Code of Values there is another example of how values can be difficult to define. I would consider “expertise” an intellectual value but not a moral value. It is valuable to be an expert, but I can’t think of a dilemma where you would have to choose between becoming a better communicator and being honest or loyal.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Trivium</a:t>
            </a:r>
            <a:r>
              <a:rPr lang="en-US" sz="1200" b="0" i="0" u="none" strike="noStrike" kern="1200" baseline="0" dirty="0" smtClean="0">
                <a:solidFill>
                  <a:schemeClr val="tx1"/>
                </a:solidFill>
                <a:latin typeface="+mn-lt"/>
                <a:ea typeface="+mn-ea"/>
                <a:cs typeface="+mn-cs"/>
              </a:rPr>
              <a:t>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315 and 316</a:t>
            </a:r>
          </a:p>
          <a:p>
            <a:r>
              <a:rPr lang="en-US" sz="1200" b="0" i="0" u="none" strike="noStrike" kern="1200" baseline="0" dirty="0" smtClean="0">
                <a:solidFill>
                  <a:schemeClr val="tx1"/>
                </a:solidFill>
                <a:latin typeface="+mn-lt"/>
                <a:ea typeface="+mn-ea"/>
                <a:cs typeface="+mn-cs"/>
              </a:rPr>
              <a:t>https://</a:t>
            </a:r>
            <a:r>
              <a:rPr lang="en-US" sz="1200" b="0" i="0" u="none" strike="noStrike" kern="1200" baseline="0" dirty="0" err="1" smtClean="0">
                <a:solidFill>
                  <a:schemeClr val="tx1"/>
                </a:solidFill>
                <a:latin typeface="+mn-lt"/>
                <a:ea typeface="+mn-ea"/>
                <a:cs typeface="+mn-cs"/>
              </a:rPr>
              <a:t>apps.prsa.org</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AboutPRSA</a:t>
            </a:r>
            <a:r>
              <a:rPr lang="en-US" sz="1200" b="0" i="0" u="none" strike="noStrike" kern="1200" baseline="0" dirty="0" smtClean="0">
                <a:solidFill>
                  <a:schemeClr val="tx1"/>
                </a:solidFill>
                <a:latin typeface="+mn-lt"/>
                <a:ea typeface="+mn-ea"/>
                <a:cs typeface="+mn-cs"/>
              </a:rPr>
              <a:t>/Ethics/</a:t>
            </a:r>
            <a:r>
              <a:rPr lang="en-US" sz="1200" b="0" i="0" u="none" strike="noStrike" kern="1200" baseline="0" dirty="0" err="1" smtClean="0">
                <a:solidFill>
                  <a:schemeClr val="tx1"/>
                </a:solidFill>
                <a:latin typeface="+mn-lt"/>
                <a:ea typeface="+mn-ea"/>
                <a:cs typeface="+mn-cs"/>
              </a:rPr>
              <a:t>CodeEnglish</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MemberStatement</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11</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12:</a:t>
            </a:r>
          </a:p>
          <a:p>
            <a:r>
              <a:rPr lang="en-US" sz="1200" kern="1200" dirty="0" smtClean="0">
                <a:solidFill>
                  <a:schemeClr val="tx1"/>
                </a:solidFill>
                <a:effectLst/>
                <a:latin typeface="+mn-lt"/>
                <a:ea typeface="+mn-ea"/>
                <a:cs typeface="+mn-cs"/>
              </a:rPr>
              <a:t>The difficulty with relying on virtue is that these virtues can be difficult to define. What does it mean to be generous? Can you be too generous or not generous enough? How many of you have read The Giving Tree by </a:t>
            </a:r>
            <a:r>
              <a:rPr lang="en-US" sz="1200" kern="1200" dirty="0" err="1" smtClean="0">
                <a:solidFill>
                  <a:schemeClr val="tx1"/>
                </a:solidFill>
                <a:effectLst/>
                <a:latin typeface="+mn-lt"/>
                <a:ea typeface="+mn-ea"/>
                <a:cs typeface="+mn-cs"/>
              </a:rPr>
              <a:t>Shel</a:t>
            </a:r>
            <a:r>
              <a:rPr lang="en-US" sz="1200" kern="1200" dirty="0" smtClean="0">
                <a:solidFill>
                  <a:schemeClr val="tx1"/>
                </a:solidFill>
                <a:effectLst/>
                <a:latin typeface="+mn-lt"/>
                <a:ea typeface="+mn-ea"/>
                <a:cs typeface="+mn-cs"/>
              </a:rPr>
              <a:t> Silverstein? Boy meets Tree. Tree gives of self to Boy. Boy ends up as old man sitting on Tree stump. This is the drawing from the last page of the book. Your definition of generosity determines if you think this drawing is happy or depressing. Is this a good book because it is an example of altruistic love or is it depressing because the boy used that tree up and now there is very little of the tree left? (GO BACK TO PREVIOUS SLIDE)</a:t>
            </a:r>
          </a:p>
        </p:txBody>
      </p:sp>
      <p:sp>
        <p:nvSpPr>
          <p:cNvPr id="4" name="Slide Number Placeholder 3"/>
          <p:cNvSpPr>
            <a:spLocks noGrp="1"/>
          </p:cNvSpPr>
          <p:nvPr>
            <p:ph type="sldNum" sz="quarter" idx="10"/>
          </p:nvPr>
        </p:nvSpPr>
        <p:spPr/>
        <p:txBody>
          <a:bodyPr/>
          <a:lstStyle/>
          <a:p>
            <a:fld id="{83110D97-E0CD-FE45-93FD-D24E601D778E}" type="slidenum">
              <a:rPr lang="en-US" smtClean="0"/>
              <a:t>12</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13:</a:t>
            </a:r>
          </a:p>
          <a:p>
            <a:r>
              <a:rPr lang="en-US" sz="1200" kern="1200" dirty="0" smtClean="0">
                <a:solidFill>
                  <a:schemeClr val="tx1"/>
                </a:solidFill>
                <a:effectLst/>
                <a:latin typeface="+mn-lt"/>
                <a:ea typeface="+mn-ea"/>
                <a:cs typeface="+mn-cs"/>
              </a:rPr>
              <a:t>Next we will discuss principles, or a rules based approach.</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13</a:t>
            </a:fld>
            <a:endParaRPr lang="en-US"/>
          </a:p>
        </p:txBody>
      </p:sp>
    </p:spTree>
    <p:extLst>
      <p:ext uri="{BB962C8B-B14F-4D97-AF65-F5344CB8AC3E}">
        <p14:creationId xmlns:p14="http://schemas.microsoft.com/office/powerpoint/2010/main" val="3639681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14:</a:t>
            </a:r>
          </a:p>
          <a:p>
            <a:r>
              <a:rPr lang="en-US" sz="1200" kern="1200" dirty="0" smtClean="0">
                <a:solidFill>
                  <a:schemeClr val="tx1"/>
                </a:solidFill>
                <a:effectLst/>
                <a:latin typeface="+mn-lt"/>
                <a:ea typeface="+mn-ea"/>
                <a:cs typeface="+mn-cs"/>
              </a:rPr>
              <a:t>When we talk about principles we are talking about a rule based approach. If you delve further into ethics you will hear this defined as “deontological ethics.” The idea is adhering to written laws based upon rational self-interest will benefit and create a peaceful society. If everyone trusts each other and follows the law then everything is going to be great. The primary example of principle based ethics is </a:t>
            </a:r>
            <a:r>
              <a:rPr lang="en-US" sz="1200" kern="1200" dirty="0" err="1" smtClean="0">
                <a:solidFill>
                  <a:schemeClr val="tx1"/>
                </a:solidFill>
                <a:effectLst/>
                <a:latin typeface="+mn-lt"/>
                <a:ea typeface="+mn-ea"/>
                <a:cs typeface="+mn-cs"/>
              </a:rPr>
              <a:t>Emmanual</a:t>
            </a:r>
            <a:r>
              <a:rPr lang="en-US" sz="1200" kern="1200" dirty="0" smtClean="0">
                <a:solidFill>
                  <a:schemeClr val="tx1"/>
                </a:solidFill>
                <a:effectLst/>
                <a:latin typeface="+mn-lt"/>
                <a:ea typeface="+mn-ea"/>
                <a:cs typeface="+mn-cs"/>
              </a:rPr>
              <a:t> Kant’s Supreme Categorical Imperative, which is also the name of my German techno band. “Act only according to the maxim whereby you can at the same time will that it should become a universal law.” Translated: “You should only do something if if it’s good every time you or someone else does it.” It’s kind of like the golden rule of do unto others as you would have them do unto you. We also have Thomas Hobbes quote from Leviathan stating that “man is forbidden to do what is destructive of his life or takes away of preserving the same.”</a:t>
            </a:r>
          </a:p>
          <a:p>
            <a:endParaRPr lang="en-US" dirty="0" smtClean="0"/>
          </a:p>
          <a:p>
            <a:r>
              <a:rPr lang="en-US" sz="1200" b="0" i="0" u="none" strike="noStrike" kern="1200" baseline="0" dirty="0" smtClean="0">
                <a:solidFill>
                  <a:schemeClr val="tx1"/>
                </a:solidFill>
                <a:latin typeface="+mn-lt"/>
                <a:ea typeface="+mn-ea"/>
                <a:cs typeface="+mn-cs"/>
              </a:rPr>
              <a:t>Thomas Hobbes, Leviathan Parts I and II, Herbert W. Schneider, ed., (Indianapolis: </a:t>
            </a:r>
            <a:r>
              <a:rPr lang="en-US" sz="1200" b="0" i="0" u="none" strike="noStrike" kern="1200" baseline="0" dirty="0" err="1" smtClean="0">
                <a:solidFill>
                  <a:schemeClr val="tx1"/>
                </a:solidFill>
                <a:latin typeface="+mn-lt"/>
                <a:ea typeface="+mn-ea"/>
                <a:cs typeface="+mn-cs"/>
              </a:rPr>
              <a:t>Bobbs</a:t>
            </a:r>
            <a:r>
              <a:rPr lang="en-US" sz="1200" b="0" i="0" u="none" strike="noStrike" kern="1200" baseline="0" dirty="0" smtClean="0">
                <a:solidFill>
                  <a:schemeClr val="tx1"/>
                </a:solidFill>
                <a:latin typeface="+mn-lt"/>
                <a:ea typeface="+mn-ea"/>
                <a:cs typeface="+mn-cs"/>
              </a:rPr>
              <a:t>-Merrill Company, [1651] 1958), 109.</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14</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15:</a:t>
            </a:r>
          </a:p>
          <a:p>
            <a:r>
              <a:rPr lang="en-US" sz="1200" kern="1200" dirty="0" smtClean="0">
                <a:solidFill>
                  <a:schemeClr val="tx1"/>
                </a:solidFill>
                <a:effectLst/>
                <a:latin typeface="+mn-lt"/>
                <a:ea typeface="+mn-ea"/>
                <a:cs typeface="+mn-cs"/>
              </a:rPr>
              <a:t>The problem of the principles based approach is that life isn’t that simple. We aren’t computers. Life is too complicated to base on binary responses of always yes or always no. History is filled with bad laws that people should not have followed. Slavery for example. The Greeks believed in natural slavery, that some people were born to be slaves. Slave owners in the United States didn’t consider slaves to be equal or even human, which means the Golden Rule wouldn’t apply. It is also difficult to follow the golden rule when you consider things like cultural differences. The playwright George Bernard Shaw addressed this when he said “do not do unto others as you would have them do unto you. They may have different tastes.”</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was at a training recently where I heard about the “Platinum Rule” which is “treat others the way they want to be treated.” This is also difficult to treat others the way they want to be treated because I may have different tastes. I once asked my barber what was the oddest request for a haircut she had received. She said that a mother needed her child’s head to be shaved for a religious ceremony, and the mother asked my barber to use a straight razor on the two year old. My barber declined because there was no way she was going to use a straight razor on a squirming child.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15</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16:</a:t>
            </a:r>
          </a:p>
          <a:p>
            <a:r>
              <a:rPr lang="en-US" sz="1200" kern="1200" dirty="0" smtClean="0">
                <a:solidFill>
                  <a:schemeClr val="tx1"/>
                </a:solidFill>
                <a:effectLst/>
                <a:latin typeface="+mn-lt"/>
                <a:ea typeface="+mn-ea"/>
                <a:cs typeface="+mn-cs"/>
              </a:rPr>
              <a:t>Next we have consequence based ethics, which is choosing an action based on the greatest good for the greatest number of people.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16</a:t>
            </a:fld>
            <a:endParaRPr lang="en-US"/>
          </a:p>
        </p:txBody>
      </p:sp>
    </p:spTree>
    <p:extLst>
      <p:ext uri="{BB962C8B-B14F-4D97-AF65-F5344CB8AC3E}">
        <p14:creationId xmlns:p14="http://schemas.microsoft.com/office/powerpoint/2010/main" val="2292458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17:</a:t>
            </a:r>
          </a:p>
          <a:p>
            <a:r>
              <a:rPr lang="en-US" sz="1200" kern="1200" dirty="0" smtClean="0">
                <a:solidFill>
                  <a:schemeClr val="tx1"/>
                </a:solidFill>
                <a:effectLst/>
                <a:latin typeface="+mn-lt"/>
                <a:ea typeface="+mn-ea"/>
                <a:cs typeface="+mn-cs"/>
              </a:rPr>
              <a:t>In philosophy this is referred to as utilitarianism. We have philosophers like John Stuart Mill saying that “Decisions are judged by their consequences depending on the results to be maximized – </a:t>
            </a:r>
            <a:r>
              <a:rPr lang="en-US" sz="1200" b="1" kern="1200" dirty="0" smtClean="0">
                <a:solidFill>
                  <a:schemeClr val="tx1"/>
                </a:solidFill>
                <a:effectLst/>
                <a:latin typeface="+mn-lt"/>
                <a:ea typeface="+mn-ea"/>
                <a:cs typeface="+mn-cs"/>
              </a:rPr>
              <a:t>security, happiness, pleasure, dignity, and the like</a:t>
            </a:r>
            <a:r>
              <a:rPr lang="en-US" sz="1200" kern="1200" dirty="0" smtClean="0">
                <a:solidFill>
                  <a:schemeClr val="tx1"/>
                </a:solidFill>
                <a:effectLst/>
                <a:latin typeface="+mn-lt"/>
                <a:ea typeface="+mn-ea"/>
                <a:cs typeface="+mn-cs"/>
              </a:rPr>
              <a:t>.” I like how Mill ends his statement with “and the like.” That must be the 19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way of saying “and all that.” Let’s judge the results based on people being happy, safe, and all that. Georg Hegel was not a utilitarian, but he said we should “judge an act by its consequences, and make them the standard of what is right and good.” In many ways these ideas lead towards “the ends justifying the means…as long as the ends help the majority.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17</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18</a:t>
            </a:r>
          </a:p>
          <a:p>
            <a:r>
              <a:rPr lang="en-US" sz="1200" kern="1200" dirty="0" smtClean="0">
                <a:solidFill>
                  <a:schemeClr val="tx1"/>
                </a:solidFill>
                <a:effectLst/>
                <a:latin typeface="+mn-lt"/>
                <a:ea typeface="+mn-ea"/>
                <a:cs typeface="+mn-cs"/>
              </a:rPr>
              <a:t>The difficulty with basing decisions solely on consequences that support the majority is you disregard the minority. This can lead to justifying terrible things like slavery and genocide. It can also be difficult for one person to determine what is right for the majority of people – that’s why we have democracy and a government with checks and balances to protect the minority.</a:t>
            </a:r>
          </a:p>
          <a:p>
            <a:r>
              <a:rPr lang="en-US" sz="1200" kern="1200" dirty="0" smtClean="0">
                <a:solidFill>
                  <a:schemeClr val="tx1"/>
                </a:solidFill>
                <a:effectLst/>
                <a:latin typeface="+mn-lt"/>
                <a:ea typeface="+mn-ea"/>
                <a:cs typeface="+mn-cs"/>
              </a:rPr>
              <a:t>Speaking of disregarding the rights of the minority, can anyone tell me where this photo was taken? This</a:t>
            </a:r>
            <a:r>
              <a:rPr lang="en-US" sz="1200" kern="1200" baseline="0" dirty="0" smtClean="0">
                <a:solidFill>
                  <a:schemeClr val="tx1"/>
                </a:solidFill>
                <a:effectLst/>
                <a:latin typeface="+mn-lt"/>
                <a:ea typeface="+mn-ea"/>
                <a:cs typeface="+mn-cs"/>
              </a:rPr>
              <a:t> is the subway escalator coming out of DuPont Circle Station in Washington DC. I was there for a week with my wife who is in a wheelchair and the elevator was broken. You find this a lot in large cities that the elevator is out of order in subways. I can only guess it is because an elevator that is out of order doesn’t effect the majority of subway users. Twice a day during our trip I had to tip my wife backwards on the escalator, ride it down or up, and then flip her up at the right time. I can’t imagine what she would have done if she was on a trip alone. This is why making decisions solely based on providing for the majority is difficult.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18</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19:</a:t>
            </a:r>
          </a:p>
          <a:p>
            <a:r>
              <a:rPr lang="en-US" sz="1200" kern="1200" dirty="0" smtClean="0">
                <a:solidFill>
                  <a:schemeClr val="tx1"/>
                </a:solidFill>
                <a:effectLst/>
                <a:latin typeface="+mn-lt"/>
                <a:ea typeface="+mn-ea"/>
                <a:cs typeface="+mn-cs"/>
              </a:rPr>
              <a:t>When we hear about the ends justifying the means we usually think about Machiavelli and The Prince. The Prince is a controversial book and it</a:t>
            </a:r>
            <a:r>
              <a:rPr lang="en-US" sz="1200" kern="1200" baseline="0" dirty="0" smtClean="0">
                <a:solidFill>
                  <a:schemeClr val="tx1"/>
                </a:solidFill>
                <a:effectLst/>
                <a:latin typeface="+mn-lt"/>
                <a:ea typeface="+mn-ea"/>
                <a:cs typeface="+mn-cs"/>
              </a:rPr>
              <a:t> helps to understand what was going on between Italian city states, and Spain and France at that time. </a:t>
            </a:r>
            <a:r>
              <a:rPr lang="en-US" sz="1200" kern="1200" baseline="0" dirty="0" err="1" smtClean="0">
                <a:solidFill>
                  <a:schemeClr val="tx1"/>
                </a:solidFill>
                <a:effectLst/>
                <a:latin typeface="+mn-lt"/>
                <a:ea typeface="+mn-ea"/>
                <a:cs typeface="+mn-cs"/>
              </a:rPr>
              <a:t>Machiaveilli</a:t>
            </a:r>
            <a:r>
              <a:rPr lang="en-US" sz="1200" kern="1200" baseline="0" dirty="0" smtClean="0">
                <a:solidFill>
                  <a:schemeClr val="tx1"/>
                </a:solidFill>
                <a:effectLst/>
                <a:latin typeface="+mn-lt"/>
                <a:ea typeface="+mn-ea"/>
                <a:cs typeface="+mn-cs"/>
              </a:rPr>
              <a:t> was a civil servant who had been forced out of the game for awhile, and this book was like a long cover letter to Lorenzo de Medici about how to rule a principality. In short, Machiavelli</a:t>
            </a:r>
            <a:r>
              <a:rPr lang="en-US" sz="1200" kern="1200" dirty="0" smtClean="0">
                <a:solidFill>
                  <a:schemeClr val="tx1"/>
                </a:solidFill>
                <a:effectLst/>
                <a:latin typeface="+mn-lt"/>
                <a:ea typeface="+mn-ea"/>
                <a:cs typeface="+mn-cs"/>
              </a:rPr>
              <a:t> proposes that the political end goals of glory and survival can justify the use of immoral means. That is the big difference between Utilitarianism and Machiavelli; In The Prince, the primary goal is holding onto power. Holding onto power </a:t>
            </a:r>
            <a:r>
              <a:rPr lang="en-US" sz="1200" kern="1200" dirty="0" err="1" smtClean="0">
                <a:solidFill>
                  <a:schemeClr val="tx1"/>
                </a:solidFill>
                <a:effectLst/>
                <a:latin typeface="+mn-lt"/>
                <a:ea typeface="+mn-ea"/>
                <a:cs typeface="+mn-cs"/>
              </a:rPr>
              <a:t>supercedes</a:t>
            </a:r>
            <a:r>
              <a:rPr lang="en-US" sz="1200" kern="1200" dirty="0" smtClean="0">
                <a:solidFill>
                  <a:schemeClr val="tx1"/>
                </a:solidFill>
                <a:effectLst/>
                <a:latin typeface="+mn-lt"/>
                <a:ea typeface="+mn-ea"/>
                <a:cs typeface="+mn-cs"/>
              </a:rPr>
              <a:t> virtue, principle, and any consequence that benefits the majority…unless it benefits the majority in a way that gets them to fear or love you more. Since all of us work in Public Administration it benefits us to consider political realities. To anticipate what an elected official might do to gain popularity, power, or votes.</a:t>
            </a:r>
            <a:r>
              <a:rPr lang="en-US" sz="1200" kern="1200" baseline="0" dirty="0" smtClean="0">
                <a:solidFill>
                  <a:schemeClr val="tx1"/>
                </a:solidFill>
                <a:effectLst/>
                <a:latin typeface="+mn-lt"/>
                <a:ea typeface="+mn-ea"/>
                <a:cs typeface="+mn-cs"/>
              </a:rPr>
              <a:t> For the rest of the presentation, simply for the sake of thinking about an ethical alternative, I’ll occasionally refer to the “</a:t>
            </a:r>
            <a:r>
              <a:rPr lang="en-US" sz="1200" kern="1200" baseline="0" dirty="0" err="1" smtClean="0">
                <a:solidFill>
                  <a:schemeClr val="tx1"/>
                </a:solidFill>
                <a:effectLst/>
                <a:latin typeface="+mn-lt"/>
                <a:ea typeface="+mn-ea"/>
                <a:cs typeface="+mn-cs"/>
              </a:rPr>
              <a:t>machiavellian</a:t>
            </a:r>
            <a:r>
              <a:rPr lang="en-US" sz="1200" kern="1200" baseline="0" dirty="0" smtClean="0">
                <a:solidFill>
                  <a:schemeClr val="tx1"/>
                </a:solidFill>
                <a:effectLst/>
                <a:latin typeface="+mn-lt"/>
                <a:ea typeface="+mn-ea"/>
                <a:cs typeface="+mn-cs"/>
              </a:rPr>
              <a:t>” option but I am not implying that all politicians are </a:t>
            </a:r>
            <a:r>
              <a:rPr lang="en-US" sz="1200" kern="1200" baseline="0" dirty="0" err="1" smtClean="0">
                <a:solidFill>
                  <a:schemeClr val="tx1"/>
                </a:solidFill>
                <a:effectLst/>
                <a:latin typeface="+mn-lt"/>
                <a:ea typeface="+mn-ea"/>
                <a:cs typeface="+mn-cs"/>
              </a:rPr>
              <a:t>machiavellian</a:t>
            </a:r>
            <a:r>
              <a:rPr lang="en-US" sz="1200" kern="1200" baseline="0" dirty="0" smtClean="0">
                <a:solidFill>
                  <a:schemeClr val="tx1"/>
                </a:solidFill>
                <a:effectLst/>
                <a:latin typeface="+mn-lt"/>
                <a:ea typeface="+mn-ea"/>
                <a:cs typeface="+mn-cs"/>
              </a:rPr>
              <a:t>. Sometimes elected officials have different values than public administrators, and it is worth being cognizant of those values when determining the right thing to do.</a:t>
            </a:r>
            <a:endParaRPr lang="en-US" dirty="0" smtClean="0"/>
          </a:p>
          <a:p>
            <a:r>
              <a:rPr lang="en-US" dirty="0" smtClean="0"/>
              <a:t>The</a:t>
            </a:r>
            <a:r>
              <a:rPr lang="en-US" baseline="0" dirty="0" smtClean="0"/>
              <a:t> Prince</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19</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20</a:t>
            </a:r>
          </a:p>
          <a:p>
            <a:r>
              <a:rPr lang="en-US" sz="1200" kern="1200" dirty="0" smtClean="0">
                <a:solidFill>
                  <a:schemeClr val="tx1"/>
                </a:solidFill>
                <a:effectLst/>
                <a:latin typeface="+mn-lt"/>
                <a:ea typeface="+mn-ea"/>
                <a:cs typeface="+mn-cs"/>
              </a:rPr>
              <a:t>Before we go into applying these methods let’s do a quick recap.</a:t>
            </a:r>
          </a:p>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20</a:t>
            </a:fld>
            <a:endParaRPr lang="en-US"/>
          </a:p>
        </p:txBody>
      </p:sp>
    </p:spTree>
    <p:extLst>
      <p:ext uri="{BB962C8B-B14F-4D97-AF65-F5344CB8AC3E}">
        <p14:creationId xmlns:p14="http://schemas.microsoft.com/office/powerpoint/2010/main" val="784534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21 (2 minutes)</a:t>
            </a:r>
          </a:p>
          <a:p>
            <a:r>
              <a:rPr lang="en-US" sz="1200" kern="1200" dirty="0" smtClean="0">
                <a:solidFill>
                  <a:schemeClr val="tx1"/>
                </a:solidFill>
                <a:effectLst/>
                <a:latin typeface="+mn-lt"/>
                <a:ea typeface="+mn-ea"/>
                <a:cs typeface="+mn-cs"/>
              </a:rPr>
              <a:t>Let’s say a leader wants to build a road from Springfield to Clarksville. The problem is that the leader needs to destroy homes in order to build this road. If we are focusing on virtue, what would the leader consider? Go through each one.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21</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21 &amp; 22</a:t>
            </a:r>
          </a:p>
          <a:p>
            <a:r>
              <a:rPr lang="en-US" sz="1200" kern="1200" dirty="0" smtClean="0">
                <a:solidFill>
                  <a:schemeClr val="tx1"/>
                </a:solidFill>
                <a:effectLst/>
                <a:latin typeface="+mn-lt"/>
                <a:ea typeface="+mn-ea"/>
                <a:cs typeface="+mn-cs"/>
              </a:rPr>
              <a:t>Virtue: Generosity – what can we give both sides so everyone is happy? Courage – talk to each home owner in person to explain project? Justice – fair trade-off for all involved.</a:t>
            </a:r>
          </a:p>
          <a:p>
            <a:r>
              <a:rPr lang="en-US" sz="1200" kern="1200" dirty="0" smtClean="0">
                <a:solidFill>
                  <a:schemeClr val="tx1"/>
                </a:solidFill>
                <a:effectLst/>
                <a:latin typeface="+mn-lt"/>
                <a:ea typeface="+mn-ea"/>
                <a:cs typeface="+mn-cs"/>
              </a:rPr>
              <a:t>Principle: If eminent domain is ok in this situation, it is ok in all situations. If we relocate someone when we build a road, we have to do that every time.</a:t>
            </a:r>
          </a:p>
          <a:p>
            <a:r>
              <a:rPr lang="en-US" sz="1200" kern="1200" dirty="0" smtClean="0">
                <a:solidFill>
                  <a:schemeClr val="tx1"/>
                </a:solidFill>
                <a:effectLst/>
                <a:latin typeface="+mn-lt"/>
                <a:ea typeface="+mn-ea"/>
                <a:cs typeface="+mn-cs"/>
              </a:rPr>
              <a:t>Consequence – Destroying 100 homes but providing a road for thousands for people to drive on. Good for majority of people.</a:t>
            </a:r>
          </a:p>
          <a:p>
            <a:r>
              <a:rPr lang="en-US" sz="1200" kern="1200" dirty="0" smtClean="0">
                <a:solidFill>
                  <a:schemeClr val="tx1"/>
                </a:solidFill>
                <a:effectLst/>
                <a:latin typeface="+mn-lt"/>
                <a:ea typeface="+mn-ea"/>
                <a:cs typeface="+mn-cs"/>
              </a:rPr>
              <a:t>Machiavelli – Will this get me loved, feared, reelected?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22</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24</a:t>
            </a:r>
          </a:p>
          <a:p>
            <a:r>
              <a:rPr lang="en-US" sz="1200" kern="1200" dirty="0" smtClean="0">
                <a:solidFill>
                  <a:schemeClr val="tx1"/>
                </a:solidFill>
                <a:effectLst/>
                <a:latin typeface="+mn-lt"/>
                <a:ea typeface="+mn-ea"/>
                <a:cs typeface="+mn-cs"/>
              </a:rPr>
              <a:t>As I said earlier, ethical dilemmas involve competing values and value systems. Honesty versus loyalty. Following organizational rules versus the US constitution. Justice versus mercy. Short term gain versus long term gain. When we use the ethical triangle, we use all of those value systems. We define the problem, test the problem against virtue, principle, and consequence, considering other responses, finalizing our response, and then implement it.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24</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21 (2 minutes)</a:t>
            </a:r>
          </a:p>
          <a:p>
            <a:r>
              <a:rPr lang="en-US" sz="1200" kern="1200" dirty="0" smtClean="0">
                <a:solidFill>
                  <a:schemeClr val="tx1"/>
                </a:solidFill>
                <a:effectLst/>
                <a:latin typeface="+mn-lt"/>
                <a:ea typeface="+mn-ea"/>
                <a:cs typeface="+mn-cs"/>
              </a:rPr>
              <a:t>Let’s say you are participating in a presentation on ethics at a conference. You have questions about the topic but you don’t want to be embarrassed by either asking a question you think isn’t intelligent, or by accidentally saying the wrong words or saying them wrong, or by implying that you have ethics issues in your</a:t>
            </a:r>
            <a:r>
              <a:rPr lang="en-US" sz="1200" kern="1200" baseline="0" dirty="0" smtClean="0">
                <a:solidFill>
                  <a:schemeClr val="tx1"/>
                </a:solidFill>
                <a:effectLst/>
                <a:latin typeface="+mn-lt"/>
                <a:ea typeface="+mn-ea"/>
                <a:cs typeface="+mn-cs"/>
              </a:rPr>
              <a:t> organization. Lets go through the ethical triangle process.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110D97-E0CD-FE45-93FD-D24E601D778E}" type="slidenum">
              <a:rPr lang="en-US" smtClean="0"/>
              <a:t>25</a:t>
            </a:fld>
            <a:endParaRPr lang="en-US"/>
          </a:p>
        </p:txBody>
      </p:sp>
    </p:spTree>
    <p:extLst>
      <p:ext uri="{BB962C8B-B14F-4D97-AF65-F5344CB8AC3E}">
        <p14:creationId xmlns:p14="http://schemas.microsoft.com/office/powerpoint/2010/main" val="4293604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would we define this problem?</a:t>
            </a:r>
          </a:p>
          <a:p>
            <a:r>
              <a:rPr lang="en-US" dirty="0" smtClean="0"/>
              <a:t>Wanting</a:t>
            </a:r>
            <a:r>
              <a:rPr lang="en-US" baseline="0" dirty="0" smtClean="0"/>
              <a:t> to learn versus maintaining integrity. Maybe this is where expertise is a value. Or maybe it is friendliness </a:t>
            </a:r>
            <a:r>
              <a:rPr lang="mr-IN" baseline="0" dirty="0" smtClean="0"/>
              <a:t>–</a:t>
            </a:r>
            <a:r>
              <a:rPr lang="en-US" baseline="0" dirty="0" smtClean="0"/>
              <a:t> you want to understand my point of view but don’t want to appear like you’re the only one who didn’t get it.</a:t>
            </a:r>
          </a:p>
          <a:p>
            <a:r>
              <a:rPr lang="en-US" baseline="0" dirty="0" smtClean="0"/>
              <a:t>Integrity versus friendliness? Maybe you disagree with a point someone has made but you don’t want to come across as aggressive against someone?</a:t>
            </a:r>
          </a:p>
          <a:p>
            <a:endParaRPr lang="en-US" baseline="0" dirty="0" smtClean="0"/>
          </a:p>
          <a:p>
            <a:r>
              <a:rPr lang="en-US" baseline="0" dirty="0" smtClean="0"/>
              <a:t>What are our responses?</a:t>
            </a:r>
          </a:p>
          <a:p>
            <a:r>
              <a:rPr lang="en-US" baseline="0" dirty="0" smtClean="0"/>
              <a:t>Ask the question.</a:t>
            </a:r>
          </a:p>
          <a:p>
            <a:r>
              <a:rPr lang="en-US" baseline="0" dirty="0" smtClean="0"/>
              <a:t>Don’t ask the question.</a:t>
            </a:r>
          </a:p>
          <a:p>
            <a:endParaRPr lang="en-US" baseline="0" dirty="0" smtClean="0"/>
          </a:p>
          <a:p>
            <a:r>
              <a:rPr lang="en-US" baseline="0" dirty="0" smtClean="0"/>
              <a:t>Consider the audience:</a:t>
            </a:r>
          </a:p>
          <a:p>
            <a:r>
              <a:rPr lang="en-US" baseline="0" dirty="0" smtClean="0"/>
              <a:t>Colleagues. Me. Is anyone sitting next to their boss?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So lets test out a response. Let’s say you didn’t understand what I meant when I said that The Giving Tree is a depressing book. So you want me to explain why I believe the Giving Tree is depressing because you want to understand my point of view but you are afraid that everyone else agrees with me and you don’t want to be embarrassed. The issue here is wanting to understand me, which could be wanting to be friendly or wanting to learn more, versus protecting your integrity. You don’t want to appear like you didn’t understand what I was talking about. You have decided that your response will be to not ask for more information on an opinion you do not understand.</a:t>
            </a:r>
            <a:r>
              <a:rPr lang="en-US" baseline="0" dirty="0"/>
              <a:t> </a:t>
            </a:r>
            <a:r>
              <a:rPr lang="en-US" baseline="0" dirty="0" smtClean="0"/>
              <a:t>You’ve also considered your audience which is your fellow colleagues and maybe a boss or a direct report.</a:t>
            </a:r>
          </a:p>
        </p:txBody>
      </p:sp>
      <p:sp>
        <p:nvSpPr>
          <p:cNvPr id="4" name="Slide Number Placeholder 3"/>
          <p:cNvSpPr>
            <a:spLocks noGrp="1"/>
          </p:cNvSpPr>
          <p:nvPr>
            <p:ph type="sldNum" sz="quarter" idx="10"/>
          </p:nvPr>
        </p:nvSpPr>
        <p:spPr/>
        <p:txBody>
          <a:bodyPr/>
          <a:lstStyle/>
          <a:p>
            <a:fld id="{83110D97-E0CD-FE45-93FD-D24E601D778E}" type="slidenum">
              <a:rPr lang="en-US" smtClean="0"/>
              <a:t>26</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have decided that your response will be to not ask for more information on an opinion you do not understand.</a:t>
            </a:r>
          </a:p>
          <a:p>
            <a:r>
              <a:rPr lang="en-US" baseline="0" dirty="0" smtClean="0"/>
              <a:t>Let’s test this against virtue: Are you advocating for yourself or for others if you do not ask the question? Are you being honest if you do not share your thought that you didn’t understand my point. This is of course different than saying that you did understand what I said when you actually didn’t. I could say you aren’t learning, you aren’t increasing your expertise, if you don’t get an answer to your question. Or maybe you aren’t helping me to improve my expertise? Maybe I was totally wrong about The Giving Tree, and then you ask me to explain myself and I realize I was wrong. I’m not sure if the other virtues on there have anything to do with the issue. I added one of Aristotle’s virtues up there, friendliness, because maybe the idea of disagreeing with someone feels unfriendly to you. There’s also courage. Is it more courageous for you to not ask the question or to ask it?</a:t>
            </a:r>
          </a:p>
          <a:p>
            <a:r>
              <a:rPr lang="en-US" baseline="0" dirty="0" smtClean="0"/>
              <a:t>Principle: First off, we know it is not illegal in this country or in this organization to ask questions during a presentation at a CAPIO conference. I would ask two questions: If you don’t understand what a speaker is saying during a presentation, is it always the best choice to not ask a question during the presentation? And then lets apply the golden rule: If you were giving a presentation, and you asked the audience to respond, how would you feel if they didn’t respond?</a:t>
            </a:r>
          </a:p>
          <a:p>
            <a:r>
              <a:rPr lang="en-US" baseline="0" dirty="0" smtClean="0"/>
              <a:t>And finally we have consequence: What impact will asking your question have on the majority? Will it help other people in the room understand the issue? You might also ask if the question is off topic and might bore everyone in here.</a:t>
            </a:r>
          </a:p>
        </p:txBody>
      </p:sp>
      <p:sp>
        <p:nvSpPr>
          <p:cNvPr id="4" name="Slide Number Placeholder 3"/>
          <p:cNvSpPr>
            <a:spLocks noGrp="1"/>
          </p:cNvSpPr>
          <p:nvPr>
            <p:ph type="sldNum" sz="quarter" idx="10"/>
          </p:nvPr>
        </p:nvSpPr>
        <p:spPr/>
        <p:txBody>
          <a:bodyPr/>
          <a:lstStyle/>
          <a:p>
            <a:fld id="{83110D97-E0CD-FE45-93FD-D24E601D778E}" type="slidenum">
              <a:rPr lang="en-US" smtClean="0"/>
              <a:t>27</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have asked a bunch of questions related</a:t>
            </a:r>
            <a:r>
              <a:rPr lang="en-US" baseline="0" dirty="0" smtClean="0"/>
              <a:t> to virtue, principle, and consequence. What other responses could you implement other than not asking the question at all?</a:t>
            </a:r>
          </a:p>
          <a:p>
            <a:r>
              <a:rPr lang="en-US" baseline="0" dirty="0" smtClean="0"/>
              <a:t>Ask me later.</a:t>
            </a:r>
          </a:p>
          <a:p>
            <a:r>
              <a:rPr lang="en-US" baseline="0" dirty="0" smtClean="0"/>
              <a:t>Email me.</a:t>
            </a:r>
          </a:p>
          <a:p>
            <a:r>
              <a:rPr lang="en-US" baseline="0" dirty="0" smtClean="0"/>
              <a:t>Ask someone else to ask it.</a:t>
            </a:r>
          </a:p>
          <a:p>
            <a:r>
              <a:rPr lang="en-US" baseline="0" dirty="0" smtClean="0"/>
              <a:t>Give me a fake name and then ask it.</a:t>
            </a:r>
            <a:endParaRPr lang="en-US"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28</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25</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submitted the idea for this presentation after reading the following story which happened an hour north of Santa Barbara in Santa Maria. On February 12, 2016, the Santa Maria Police Department distributed a press release stating that two cousins had been arrested for identity theft and turned over to ICE. In actuality, the two men had not been arrested and a fake press release was used by the police to protect the cousins from a local gang that was targeting them. The press release was also used to protect the integrity of a long-term investigation and prevent the gang from learning that their communications were being tapped.</a:t>
            </a:r>
            <a:endParaRPr lang="en-US" dirty="0" smtClean="0"/>
          </a:p>
          <a:p>
            <a:endParaRPr lang="en-US" dirty="0" smtClean="0"/>
          </a:p>
          <a:p>
            <a:r>
              <a:rPr lang="en-US" dirty="0" smtClean="0"/>
              <a:t>https://</a:t>
            </a:r>
            <a:r>
              <a:rPr lang="en-US" dirty="0" err="1" smtClean="0"/>
              <a:t>www.washingtonpost.com</a:t>
            </a:r>
            <a:r>
              <a:rPr lang="en-US" dirty="0" smtClean="0"/>
              <a:t>/news/morning-mix/</a:t>
            </a:r>
            <a:r>
              <a:rPr lang="en-US" dirty="0" err="1" smtClean="0"/>
              <a:t>wp</a:t>
            </a:r>
            <a:r>
              <a:rPr lang="en-US" dirty="0" smtClean="0"/>
              <a:t>/2016/12/05/your-government-lying-calif-police-issue-fake-press-release-used-the-news-media-as-part-of-investigation/</a:t>
            </a:r>
          </a:p>
          <a:p>
            <a:r>
              <a:rPr lang="en-US" dirty="0" smtClean="0"/>
              <a:t>Ask what people think </a:t>
            </a:r>
            <a:r>
              <a:rPr lang="mr-IN" dirty="0" smtClean="0"/>
              <a:t>–</a:t>
            </a:r>
            <a:r>
              <a:rPr lang="en-US" dirty="0" smtClean="0"/>
              <a:t> was this ok?</a:t>
            </a:r>
          </a:p>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29</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30</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Virtues: honesty versus justice</a:t>
            </a:r>
          </a:p>
          <a:p>
            <a:r>
              <a:rPr lang="en-US" baseline="0" dirty="0" smtClean="0"/>
              <a:t>Principle: Would it be good to lie all the time to protect the public? Is it ok to lie to a suspect during an interview?</a:t>
            </a:r>
          </a:p>
          <a:p>
            <a:r>
              <a:rPr lang="en-US" baseline="0" dirty="0" smtClean="0"/>
              <a:t>Consequence: Is this the best result for the majority? Maybe it is. Depending on your demographics maybe your residents won’t care if you lie to arrest a gang. Protecting public and informants?</a:t>
            </a:r>
            <a:endParaRPr lang="en-US" baseline="0"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31</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 alternative responses you would implement?</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32</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a:t>
            </a:r>
            <a:r>
              <a:rPr lang="en-US" baseline="0" dirty="0" smtClean="0"/>
              <a:t> found it difficult to keep up with what’s going on as I’ve been creating this presentation. On March 23, so a little over a week ago, a story came out regarding the press release and how it violates </a:t>
            </a:r>
            <a:r>
              <a:rPr lang="en-US" baseline="0" dirty="0" err="1" smtClean="0"/>
              <a:t>Nixle’s</a:t>
            </a:r>
            <a:r>
              <a:rPr lang="en-US" baseline="0" dirty="0" smtClean="0"/>
              <a:t> terms of service.</a:t>
            </a:r>
          </a:p>
          <a:p>
            <a:endParaRPr lang="en-US" dirty="0" smtClean="0"/>
          </a:p>
          <a:p>
            <a:r>
              <a:rPr lang="en-US" dirty="0" smtClean="0"/>
              <a:t>https://</a:t>
            </a:r>
            <a:r>
              <a:rPr lang="en-US" dirty="0" err="1" smtClean="0"/>
              <a:t>www.techdirt.com</a:t>
            </a:r>
            <a:r>
              <a:rPr lang="en-US" dirty="0" smtClean="0"/>
              <a:t>/articles/20170319/10040836951/california-police-department-cant-keep-it-real-deploys-fake-press-releases-fake-affidavits.shtml</a:t>
            </a:r>
            <a:endParaRPr lang="en-US"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33</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picked this example</a:t>
            </a:r>
            <a:r>
              <a:rPr lang="en-US" baseline="0" dirty="0" smtClean="0"/>
              <a:t> because on one hand you can look at the triangle and see where someone could </a:t>
            </a:r>
            <a:r>
              <a:rPr lang="en-US" baseline="0" dirty="0" smtClean="0"/>
              <a:t>ask the same questions we asked and come </a:t>
            </a:r>
            <a:r>
              <a:rPr lang="en-US" baseline="0" dirty="0" smtClean="0"/>
              <a:t>to </a:t>
            </a:r>
            <a:r>
              <a:rPr lang="en-US" baseline="0" dirty="0" smtClean="0"/>
              <a:t>an </a:t>
            </a:r>
            <a:r>
              <a:rPr lang="en-US" baseline="0" dirty="0" smtClean="0"/>
              <a:t>ethical decision that it is more important to protect the investigation and the informants than it is to be honest with the public. </a:t>
            </a:r>
            <a:r>
              <a:rPr lang="en-US" baseline="0" dirty="0" smtClean="0"/>
              <a:t>The police chief unapologetically focused on justice and the consequence of protecting the public and minimized honesty and potentially setting a bad precedent of lying to the public. This example violates the PRSA value of honesty and it also hurts the department’s integrity and reputation.</a:t>
            </a:r>
            <a:endParaRPr lang="en-US" baseline="0"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34</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31</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a:t>
            </a:r>
            <a:r>
              <a:rPr lang="en-US" sz="1200" kern="1200" baseline="0" dirty="0" smtClean="0">
                <a:solidFill>
                  <a:schemeClr val="tx1"/>
                </a:solidFill>
                <a:effectLst/>
                <a:latin typeface="+mn-lt"/>
                <a:ea typeface="+mn-ea"/>
                <a:cs typeface="+mn-cs"/>
              </a:rPr>
              <a:t> little over a month ago I emailed people who had signed up for this presentation and asked them what dilemmas they were interested in discussing. Using that input I pieced together a fictional scenario for us to work through.</a:t>
            </a:r>
            <a:endParaRPr lang="en-US" dirty="0" smtClean="0"/>
          </a:p>
          <a:p>
            <a:endParaRPr lang="en-US" dirty="0" smtClean="0"/>
          </a:p>
          <a:p>
            <a:pPr lvl="0"/>
            <a:r>
              <a:rPr lang="en-US" sz="1200" kern="1200" dirty="0" smtClean="0">
                <a:solidFill>
                  <a:schemeClr val="tx1"/>
                </a:solidFill>
                <a:effectLst/>
                <a:latin typeface="+mn-lt"/>
                <a:ea typeface="+mn-ea"/>
                <a:cs typeface="+mn-cs"/>
              </a:rPr>
              <a:t>You are the PIO for a Parks Department and an elected official in your organization asks you to sponsor their Homeless Veteran’s Support event. This event provides services to homeless veterans in the area. Support requires manning a booth and donating $1000 to the event.</a:t>
            </a:r>
          </a:p>
          <a:p>
            <a:pPr lvl="0"/>
            <a:r>
              <a:rPr lang="en-US" sz="1200" kern="1200" dirty="0" smtClean="0">
                <a:solidFill>
                  <a:schemeClr val="tx1"/>
                </a:solidFill>
                <a:effectLst/>
                <a:latin typeface="+mn-lt"/>
                <a:ea typeface="+mn-ea"/>
                <a:cs typeface="+mn-cs"/>
              </a:rPr>
              <a:t>The event is a benefit to the community and the entire elected board supports the event.</a:t>
            </a:r>
          </a:p>
          <a:p>
            <a:pPr lvl="0"/>
            <a:r>
              <a:rPr lang="en-US" sz="1200" kern="1200" dirty="0" smtClean="0">
                <a:solidFill>
                  <a:schemeClr val="tx1"/>
                </a:solidFill>
                <a:effectLst/>
                <a:latin typeface="+mn-lt"/>
                <a:ea typeface="+mn-ea"/>
                <a:cs typeface="+mn-cs"/>
              </a:rPr>
              <a:t>It is possible that by supporting the event you might get support for more staff from the elected official during budget deliberations. A high ranking staff member outside of your department confirms this.</a:t>
            </a:r>
          </a:p>
          <a:p>
            <a:pPr lvl="0"/>
            <a:r>
              <a:rPr lang="en-US" sz="1200" kern="1200" dirty="0" smtClean="0">
                <a:solidFill>
                  <a:schemeClr val="tx1"/>
                </a:solidFill>
                <a:effectLst/>
                <a:latin typeface="+mn-lt"/>
                <a:ea typeface="+mn-ea"/>
                <a:cs typeface="+mn-cs"/>
              </a:rPr>
              <a:t>However, your department does not have funds set aside to pay for the booth or pay for staff to operate the booth. </a:t>
            </a:r>
          </a:p>
          <a:p>
            <a:pPr lvl="0"/>
            <a:r>
              <a:rPr lang="en-US" sz="1200" kern="1200" dirty="0" smtClean="0">
                <a:solidFill>
                  <a:schemeClr val="tx1"/>
                </a:solidFill>
                <a:effectLst/>
                <a:latin typeface="+mn-lt"/>
                <a:ea typeface="+mn-ea"/>
                <a:cs typeface="+mn-cs"/>
              </a:rPr>
              <a:t>The event also does not align with your mission because Parks does not provide services to the homeless, your parks are not in an urban area, and you do not have a homeless problem at your parks.</a:t>
            </a:r>
          </a:p>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35</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a:t>
            </a:r>
            <a:r>
              <a:rPr lang="en-US" baseline="0" dirty="0" smtClean="0"/>
              <a:t> 32:</a:t>
            </a:r>
          </a:p>
          <a:p>
            <a:r>
              <a:rPr lang="en-US" baseline="0" dirty="0" smtClean="0"/>
              <a:t>First lets define the problem. What are the two good yet competing choices here?</a:t>
            </a:r>
          </a:p>
          <a:p>
            <a:r>
              <a:rPr lang="en-US" baseline="0" dirty="0" smtClean="0"/>
              <a:t>Increased resources for your department </a:t>
            </a:r>
            <a:r>
              <a:rPr lang="en-US" baseline="0" dirty="0" err="1" smtClean="0"/>
              <a:t>vs</a:t>
            </a:r>
            <a:r>
              <a:rPr lang="en-US" baseline="0" dirty="0" smtClean="0"/>
              <a:t> following the law.</a:t>
            </a:r>
          </a:p>
          <a:p>
            <a:endParaRPr lang="en-US" baseline="0" dirty="0" smtClean="0"/>
          </a:p>
          <a:p>
            <a:r>
              <a:rPr lang="en-US" baseline="0" dirty="0" smtClean="0"/>
              <a:t>Consider responses:</a:t>
            </a:r>
          </a:p>
          <a:p>
            <a:r>
              <a:rPr lang="en-US" sz="1200" kern="1200" dirty="0" smtClean="0">
                <a:solidFill>
                  <a:schemeClr val="tx1"/>
                </a:solidFill>
                <a:effectLst/>
                <a:latin typeface="+mn-lt"/>
                <a:ea typeface="+mn-ea"/>
                <a:cs typeface="+mn-cs"/>
              </a:rPr>
              <a:t>Use funds dedicated to another program for the event</a:t>
            </a:r>
          </a:p>
          <a:p>
            <a:r>
              <a:rPr lang="en-US" sz="1200" kern="1200" dirty="0" smtClean="0">
                <a:solidFill>
                  <a:schemeClr val="tx1"/>
                </a:solidFill>
                <a:effectLst/>
                <a:latin typeface="+mn-lt"/>
                <a:ea typeface="+mn-ea"/>
                <a:cs typeface="+mn-cs"/>
              </a:rPr>
              <a:t>Recruit a non-profit to help</a:t>
            </a:r>
          </a:p>
          <a:p>
            <a:r>
              <a:rPr lang="en-US" sz="1200" kern="1200" dirty="0" smtClean="0">
                <a:solidFill>
                  <a:schemeClr val="tx1"/>
                </a:solidFill>
                <a:effectLst/>
                <a:latin typeface="+mn-lt"/>
                <a:ea typeface="+mn-ea"/>
                <a:cs typeface="+mn-cs"/>
              </a:rPr>
              <a:t>Pay the $500 yourself and work for free</a:t>
            </a:r>
          </a:p>
          <a:p>
            <a:endParaRPr lang="en-US" dirty="0" smtClean="0"/>
          </a:p>
          <a:p>
            <a:r>
              <a:rPr lang="en-US" dirty="0" smtClean="0"/>
              <a:t>Audiences:</a:t>
            </a:r>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36</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Slide 33:</a:t>
            </a:r>
          </a:p>
        </p:txBody>
      </p:sp>
      <p:sp>
        <p:nvSpPr>
          <p:cNvPr id="4" name="Slide Number Placeholder 3"/>
          <p:cNvSpPr>
            <a:spLocks noGrp="1"/>
          </p:cNvSpPr>
          <p:nvPr>
            <p:ph type="sldNum" sz="quarter" idx="10"/>
          </p:nvPr>
        </p:nvSpPr>
        <p:spPr/>
        <p:txBody>
          <a:bodyPr/>
          <a:lstStyle/>
          <a:p>
            <a:fld id="{83110D97-E0CD-FE45-93FD-D24E601D778E}" type="slidenum">
              <a:rPr lang="en-US" smtClean="0"/>
              <a:t>37</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10D97-E0CD-FE45-93FD-D24E601D778E}" type="slidenum">
              <a:rPr lang="en-US" smtClean="0"/>
              <a:t>38</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response would you implement?</a:t>
            </a:r>
          </a:p>
        </p:txBody>
      </p:sp>
      <p:sp>
        <p:nvSpPr>
          <p:cNvPr id="4" name="Slide Number Placeholder 3"/>
          <p:cNvSpPr>
            <a:spLocks noGrp="1"/>
          </p:cNvSpPr>
          <p:nvPr>
            <p:ph type="sldNum" sz="quarter" idx="10"/>
          </p:nvPr>
        </p:nvSpPr>
        <p:spPr/>
        <p:txBody>
          <a:bodyPr/>
          <a:lstStyle/>
          <a:p>
            <a:fld id="{83110D97-E0CD-FE45-93FD-D24E601D778E}" type="slidenum">
              <a:rPr lang="en-US" smtClean="0"/>
              <a:t>39</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I said earlier, I proposed this talk on ethics to CAPIO after hearing about the fake press release story in Santa Maria. </a:t>
            </a:r>
            <a:r>
              <a:rPr lang="en-US" baseline="0" dirty="0" smtClean="0"/>
              <a:t>The press release was fake and I disagree with the tactic, but I can understand that they value protecting lives and an investigation over being consistently honest with the public. What I </a:t>
            </a:r>
            <a:r>
              <a:rPr lang="en-US" baseline="0" dirty="0" smtClean="0"/>
              <a:t>didn’t </a:t>
            </a:r>
            <a:r>
              <a:rPr lang="en-US" baseline="0" dirty="0" smtClean="0"/>
              <a:t>know, was </a:t>
            </a:r>
            <a:r>
              <a:rPr lang="en-US" baseline="0" dirty="0" smtClean="0"/>
              <a:t>that within a couple months we would be living in a world where professional communicators would encourage using “alternative facts</a:t>
            </a:r>
            <a:r>
              <a:rPr lang="en-US" baseline="0" dirty="0" smtClean="0"/>
              <a:t>” to promoting a lie to protect the President’s pride. After Press Secretary Sean Spicer continued to support the fake crowd size message at a press conference, </a:t>
            </a:r>
            <a:r>
              <a:rPr lang="en-US" baseline="0" dirty="0" smtClean="0"/>
              <a:t>PRSA released a statement rebuking Spicer. The PRSA Chair Jane Dvorak wrote that “PRSA strongly objects to any effort to deliberately misrepresent information. Honest, ethical professionals never spin, mislead or alter facts. We applaud our colleagues and professional journalists who work hard to find and report the truth.</a:t>
            </a:r>
            <a:r>
              <a:rPr lang="en-US" baseline="0" dirty="0" smtClean="0"/>
              <a:t>”</a:t>
            </a:r>
          </a:p>
          <a:p>
            <a:endParaRPr lang="en-US" baseline="0" dirty="0" smtClean="0"/>
          </a:p>
          <a:p>
            <a:r>
              <a:rPr lang="en-US" baseline="0" dirty="0" smtClean="0"/>
              <a:t>I think that statement sums up why ethics is important in public relations. Our job is to promote social harmony, and we can only do that if first and foremost we are honest with the public. That’s how we foster relationships built on trust. We make decisions to do the right thing because we believe in our profession </a:t>
            </a:r>
            <a:r>
              <a:rPr lang="mr-IN" baseline="0" dirty="0" smtClean="0"/>
              <a:t>–</a:t>
            </a:r>
            <a:r>
              <a:rPr lang="en-US" baseline="0" dirty="0" smtClean="0"/>
              <a:t> and this is why it is important to address other communicators when they blatantly disregard facts. We practice ethical behavior because we want to protect the reputation of the organizations we work for.</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40</a:t>
            </a:fld>
            <a:endParaRPr lang="en-US"/>
          </a:p>
        </p:txBody>
      </p:sp>
    </p:spTree>
    <p:extLst>
      <p:ext uri="{BB962C8B-B14F-4D97-AF65-F5344CB8AC3E}">
        <p14:creationId xmlns:p14="http://schemas.microsoft.com/office/powerpoint/2010/main" val="35797978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I said earlier, I proposed this talk on ethics to CAPIO after hearing about the fake press release story in Santa Maria. </a:t>
            </a:r>
            <a:r>
              <a:rPr lang="en-US" baseline="0" dirty="0" smtClean="0"/>
              <a:t>The press release was fake and I disagree with the tactic, but I can understand that they value protecting lives and an investigation over being consistently honest with the public. What I </a:t>
            </a:r>
            <a:r>
              <a:rPr lang="en-US" baseline="0" dirty="0" smtClean="0"/>
              <a:t>didn’t </a:t>
            </a:r>
            <a:r>
              <a:rPr lang="en-US" baseline="0" dirty="0" smtClean="0"/>
              <a:t>know, was </a:t>
            </a:r>
            <a:r>
              <a:rPr lang="en-US" baseline="0" dirty="0" smtClean="0"/>
              <a:t>that within a couple months we would be living in a world where professional communicators would encourage using “alternative facts</a:t>
            </a:r>
            <a:r>
              <a:rPr lang="en-US" baseline="0" dirty="0" smtClean="0"/>
              <a:t>” to promoting a lie to protect the President’s pride. After Press Secretary Sean Spicer continued to support the fake crowd size message at a press conference, </a:t>
            </a:r>
            <a:r>
              <a:rPr lang="en-US" baseline="0" dirty="0" smtClean="0"/>
              <a:t>PRSA released a statement rebuking Spicer. The PRSA Chair Jane Dvorak wrote that “PRSA strongly objects to any effort to deliberately misrepresent information. Honest, ethical professionals never spin, mislead or alter facts. We applaud our colleagues and professional journalists who work hard to find and report the truth.</a:t>
            </a:r>
            <a:r>
              <a:rPr lang="en-US" baseline="0" dirty="0" smtClean="0"/>
              <a:t>”</a:t>
            </a:r>
          </a:p>
          <a:p>
            <a:endParaRPr lang="en-US" baseline="0" dirty="0" smtClean="0"/>
          </a:p>
          <a:p>
            <a:r>
              <a:rPr lang="en-US" baseline="0" dirty="0" smtClean="0"/>
              <a:t>I think that statement sums up why ethics is important in public relations. Our job is to promote social harmony, and we can only do that if first and foremost we are honest with the public. That’s how we foster relationships built on trust. We make decisions to do the right thing because we believe in our profession </a:t>
            </a:r>
            <a:r>
              <a:rPr lang="mr-IN" baseline="0" dirty="0" smtClean="0"/>
              <a:t>–</a:t>
            </a:r>
            <a:r>
              <a:rPr lang="en-US" baseline="0" dirty="0" smtClean="0"/>
              <a:t> and this is why it is important to address other communicators when they blatantly disregard facts. We practice ethical behavior because we want to protect the reputation of the organizations we work for.</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3110D97-E0CD-FE45-93FD-D24E601D778E}" type="slidenum">
              <a:rPr lang="en-US" smtClean="0"/>
              <a:t>41</a:t>
            </a:fld>
            <a:endParaRPr lang="en-US"/>
          </a:p>
        </p:txBody>
      </p:sp>
    </p:spTree>
    <p:extLst>
      <p:ext uri="{BB962C8B-B14F-4D97-AF65-F5344CB8AC3E}">
        <p14:creationId xmlns:p14="http://schemas.microsoft.com/office/powerpoint/2010/main" val="3579797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14299"/>
            <a:ext cx="1981200" cy="4917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5442"/>
            <a:ext cx="6705600" cy="4914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1539720"/>
            <a:ext cx="1981200" cy="13716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34D8DEE8-7A87-4E01-8ADE-4C49CDD43F74}" type="datetime1">
              <a:rPr lang="en-US" smtClean="0"/>
              <a:pPr/>
              <a:t>3/31/17</a:t>
            </a:fld>
            <a:endParaRPr lang="en-US"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pPr algn="r"/>
            <a:fld id="{F7886C9C-DC18-4195-8FD5-A50AA931D419}" type="slidenum">
              <a:rPr lang="en-US" smtClean="0"/>
              <a:pPr algn="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dirty="0"/>
          </a:p>
        </p:txBody>
      </p:sp>
      <p:sp>
        <p:nvSpPr>
          <p:cNvPr id="13" name="Title 12"/>
          <p:cNvSpPr>
            <a:spLocks noGrp="1"/>
          </p:cNvSpPr>
          <p:nvPr>
            <p:ph type="title"/>
          </p:nvPr>
        </p:nvSpPr>
        <p:spPr>
          <a:xfrm>
            <a:off x="457200" y="1539720"/>
            <a:ext cx="6324600" cy="13716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2EFF424-F111-43CB-9C75-D52325012943}" type="datetime1">
              <a:rPr lang="en-US" smtClean="0"/>
              <a:pPr/>
              <a:t>3/31/17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14299"/>
            <a:ext cx="1981200" cy="49171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5442"/>
            <a:ext cx="6705600" cy="491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800" y="2169208"/>
            <a:ext cx="1600201" cy="123444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4A8BBF0-342D-409A-9C0A-B1B451E92883}" type="datetime1">
              <a:rPr lang="en-US" smtClean="0"/>
              <a:pPr/>
              <a:t>3/31/17</a:t>
            </a:fld>
            <a:endParaRPr lang="en-US"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pPr algn="r"/>
            <a:fld id="{F7886C9C-DC18-4195-8FD5-A50AA931D419}" type="slidenum">
              <a:rPr lang="en-US" smtClean="0"/>
              <a:pPr algn="r"/>
              <a:t>‹#›</a:t>
            </a:fld>
            <a:endParaRPr lang="en-US"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dirty="0"/>
          </a:p>
        </p:txBody>
      </p:sp>
      <p:sp>
        <p:nvSpPr>
          <p:cNvPr id="12" name="Title 11"/>
          <p:cNvSpPr>
            <a:spLocks noGrp="1"/>
          </p:cNvSpPr>
          <p:nvPr>
            <p:ph type="title"/>
          </p:nvPr>
        </p:nvSpPr>
        <p:spPr>
          <a:xfrm>
            <a:off x="381000" y="2169208"/>
            <a:ext cx="6324600" cy="123444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89304"/>
            <a:ext cx="4038600" cy="330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89304"/>
            <a:ext cx="4038600" cy="330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345DA190-4BDC-4D39-B5BB-A14B3E8B1B3D}" type="datetime1">
              <a:rPr lang="en-US" smtClean="0"/>
              <a:pPr/>
              <a:t>3/31/17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91828"/>
            <a:ext cx="4040188" cy="47982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28800"/>
            <a:ext cx="4040188" cy="27658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6" y="1291828"/>
            <a:ext cx="4041775" cy="47982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28800"/>
            <a:ext cx="4041775" cy="27658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1D52F2-9B11-4FC0-9217-7D20B3AC9849}" type="datetime1">
              <a:rPr lang="en-US" smtClean="0"/>
              <a:pPr/>
              <a:t>3/31/17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CF13737-8506-438E-ABC0-0BE7E06DCCA6}" type="datetime1">
              <a:rPr lang="en-US" smtClean="0"/>
              <a:pPr/>
              <a:t>3/31/17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886C9C-DC18-4195-8FD5-A50AA931D419}"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13189"/>
            <a:ext cx="8831802" cy="49171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41D58AA-1C84-40C9-BFEE-631CCB17636C}" type="datetime1">
              <a:rPr lang="en-US" smtClean="0"/>
              <a:pPr/>
              <a:t>3/31/17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13157"/>
            <a:ext cx="1981200" cy="4917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14300"/>
            <a:ext cx="6705600" cy="4914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228600"/>
            <a:ext cx="586740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1597914"/>
            <a:ext cx="1673352" cy="2112264"/>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pPr/>
              <a:t>3/31/17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7886C9C-DC18-4195-8FD5-A50AA931D419}" type="slidenum">
              <a:rPr lang="en-US" smtClean="0"/>
              <a:pPr/>
              <a:t>‹#›</a:t>
            </a:fld>
            <a:endParaRPr lang="en-US" dirty="0"/>
          </a:p>
        </p:txBody>
      </p:sp>
      <p:sp>
        <p:nvSpPr>
          <p:cNvPr id="11" name="Title 10"/>
          <p:cNvSpPr>
            <a:spLocks noGrp="1"/>
          </p:cNvSpPr>
          <p:nvPr>
            <p:ph type="title"/>
          </p:nvPr>
        </p:nvSpPr>
        <p:spPr>
          <a:xfrm>
            <a:off x="7159752" y="342900"/>
            <a:ext cx="1675660" cy="1255014"/>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13157"/>
            <a:ext cx="1981200" cy="4917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14300"/>
            <a:ext cx="6705600" cy="49149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1600200"/>
            <a:ext cx="1676400" cy="222885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pPr/>
              <a:t>3/31/17</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a:xfrm>
            <a:off x="7162800" y="345186"/>
            <a:ext cx="1676400" cy="1255014"/>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F9461-E3EB-40CD-B93F-E5CBBBD8E0BA}" type="datetimeFigureOut">
              <a:rPr lang="en-US" smtClean="0"/>
              <a:pPr/>
              <a:t>3/31/17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7543-9AAE-4E9F-B28C-4FCCFD07D4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10489"/>
            <a:ext cx="6705600" cy="49171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10489"/>
            <a:ext cx="1956046" cy="49171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05979"/>
            <a:ext cx="1676400" cy="43886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578FA3-38AD-400D-A4D2-18E8EF129E5F}" type="datetime1">
              <a:rPr lang="en-US" smtClean="0"/>
              <a:pPr/>
              <a:t>3/31/17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7886C9C-DC18-4195-8FD5-A50AA931D4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226228"/>
            <a:ext cx="8831802" cy="37841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4301"/>
            <a:ext cx="8814047" cy="10098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266885"/>
            <a:ext cx="8381260" cy="790796"/>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289303"/>
            <a:ext cx="8407893" cy="3305556"/>
          </a:xfrm>
          <a:prstGeom prst="rect">
            <a:avLst/>
          </a:prstGeom>
        </p:spPr>
        <p:txBody>
          <a:bodyPr vert="horz" lIns="91440" tIns="45720" rIns="91440" bIns="45720" rtlCol="0">
            <a:normAutofit/>
          </a:bodyPr>
          <a:lstStyle/>
          <a:p>
            <a:pPr lvl="0"/>
            <a:r>
              <a:rPr lang="en-US" dirty="0" smtClean="0"/>
              <a:t>Click to edit Master text styles</a:t>
            </a:r>
          </a:p>
          <a:p>
            <a:pPr lvl="1"/>
            <a:r>
              <a:rPr lang="en-US" smtClean="0"/>
              <a:t>Second level</a:t>
            </a:r>
          </a:p>
          <a:p>
            <a:pPr lvl="2"/>
            <a:r>
              <a:rPr lang="en-US"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70888" y="4767263"/>
            <a:ext cx="2133600" cy="205740"/>
          </a:xfrm>
          <a:prstGeom prst="rect">
            <a:avLst/>
          </a:prstGeom>
        </p:spPr>
        <p:txBody>
          <a:bodyPr vert="horz" lIns="91440" tIns="45720" rIns="91440" bIns="45720" rtlCol="0" anchor="ctr"/>
          <a:lstStyle>
            <a:lvl1pPr algn="l">
              <a:defRPr sz="1100">
                <a:solidFill>
                  <a:schemeClr val="tx2"/>
                </a:solidFill>
              </a:defRPr>
            </a:lvl1pPr>
          </a:lstStyle>
          <a:p>
            <a:fld id="{EC43563C-D9B3-4432-B336-144C997D6215}" type="datetime1">
              <a:rPr lang="en-US" smtClean="0"/>
              <a:pPr/>
              <a:t>3/31/17</a:t>
            </a:fld>
            <a:endParaRPr lang="en-US" dirty="0"/>
          </a:p>
        </p:txBody>
      </p:sp>
      <p:sp>
        <p:nvSpPr>
          <p:cNvPr id="5" name="Footer Placeholder 4"/>
          <p:cNvSpPr>
            <a:spLocks noGrp="1"/>
          </p:cNvSpPr>
          <p:nvPr>
            <p:ph type="ftr" sz="quarter" idx="3"/>
          </p:nvPr>
        </p:nvSpPr>
        <p:spPr>
          <a:xfrm>
            <a:off x="3048000" y="4767263"/>
            <a:ext cx="3352800" cy="205740"/>
          </a:xfrm>
          <a:prstGeom prst="rect">
            <a:avLst/>
          </a:prstGeom>
        </p:spPr>
        <p:txBody>
          <a:bodyPr vert="horz" lIns="91440" tIns="45720" rIns="91440" bIns="45720" rtlCol="0" anchor="ctr"/>
          <a:lstStyle>
            <a:lvl1pPr algn="ctr">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8234680" y="4766310"/>
            <a:ext cx="582966" cy="205740"/>
          </a:xfrm>
          <a:prstGeom prst="rect">
            <a:avLst/>
          </a:prstGeom>
          <a:ln w="19050">
            <a:noFill/>
          </a:ln>
        </p:spPr>
        <p:txBody>
          <a:bodyPr vert="horz" lIns="91440" tIns="45720" rIns="91440" bIns="45720" rtlCol="0" anchor="ctr"/>
          <a:lstStyle>
            <a:lvl1pPr algn="ctr">
              <a:defRPr sz="1100">
                <a:solidFill>
                  <a:schemeClr val="tx2"/>
                </a:solidFill>
              </a:defRPr>
            </a:lvl1pPr>
          </a:lstStyle>
          <a:p>
            <a:pPr algn="r"/>
            <a:fld id="{F7886C9C-DC18-4195-8FD5-A50AA931D41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CAPIO 2017</a:t>
            </a:r>
            <a:endParaRPr lang="en-US" dirty="0"/>
          </a:p>
        </p:txBody>
      </p:sp>
      <p:sp>
        <p:nvSpPr>
          <p:cNvPr id="3" name="Title 2"/>
          <p:cNvSpPr>
            <a:spLocks noGrp="1"/>
          </p:cNvSpPr>
          <p:nvPr>
            <p:ph type="title"/>
          </p:nvPr>
        </p:nvSpPr>
        <p:spPr/>
        <p:txBody>
          <a:bodyPr/>
          <a:lstStyle/>
          <a:p>
            <a:r>
              <a:rPr lang="en-US" dirty="0" smtClean="0"/>
              <a:t>Public Relations and the ethical triangle</a:t>
            </a:r>
            <a:br>
              <a:rPr lang="en-US" dirty="0" smtClean="0"/>
            </a:br>
            <a:r>
              <a:rPr lang="en-US" dirty="0" smtClean="0"/>
              <a:t/>
            </a:r>
            <a:br>
              <a:rPr lang="en-US" dirty="0" smtClean="0"/>
            </a:br>
            <a:r>
              <a:rPr lang="en-US" cap="none" dirty="0" smtClean="0"/>
              <a:t>Lael Wageneck</a:t>
            </a:r>
            <a:endParaRPr lang="en-US" dirty="0"/>
          </a:p>
        </p:txBody>
      </p:sp>
    </p:spTree>
    <p:extLst>
      <p:ext uri="{BB962C8B-B14F-4D97-AF65-F5344CB8AC3E}">
        <p14:creationId xmlns:p14="http://schemas.microsoft.com/office/powerpoint/2010/main" val="1194804570"/>
      </p:ext>
    </p:extLst>
  </p:cSld>
  <p:clrMapOvr>
    <a:masterClrMapping/>
  </p:clrMapOvr>
  <mc:AlternateContent xmlns:mc="http://schemas.openxmlformats.org/markup-compatibility/2006" xmlns:p14="http://schemas.microsoft.com/office/powerpoint/2010/main">
    <mc:Choice Requires="p14">
      <p:transition spd="slow" p14:dur="2000" advTm="42764"/>
    </mc:Choice>
    <mc:Fallback xmlns="">
      <p:transition xmlns:p14="http://schemas.microsoft.com/office/powerpoint/2010/main" spd="slow" advTm="42764"/>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407893" cy="430710"/>
          </a:xfrm>
        </p:spPr>
        <p:txBody>
          <a:bodyPr>
            <a:normAutofit/>
          </a:bodyPr>
          <a:lstStyle/>
          <a:p>
            <a:r>
              <a:rPr lang="en-US" dirty="0" smtClean="0"/>
              <a:t>Framing the question based on virtue, principle, and consequence.</a:t>
            </a:r>
          </a:p>
          <a:p>
            <a:pPr lvl="1"/>
            <a:endParaRPr lang="en-US" dirty="0" smtClean="0"/>
          </a:p>
          <a:p>
            <a:endParaRPr lang="en-US" dirty="0"/>
          </a:p>
        </p:txBody>
      </p:sp>
      <p:sp>
        <p:nvSpPr>
          <p:cNvPr id="3" name="Title 2"/>
          <p:cNvSpPr>
            <a:spLocks noGrp="1"/>
          </p:cNvSpPr>
          <p:nvPr>
            <p:ph type="title"/>
          </p:nvPr>
        </p:nvSpPr>
        <p:spPr/>
        <p:txBody>
          <a:bodyPr/>
          <a:lstStyle/>
          <a:p>
            <a:r>
              <a:rPr lang="en-US" dirty="0" smtClean="0"/>
              <a:t>The ethical triangle</a:t>
            </a:r>
            <a:endParaRPr lang="en-US" dirty="0"/>
          </a:p>
        </p:txBody>
      </p:sp>
      <p:sp>
        <p:nvSpPr>
          <p:cNvPr id="4" name="Isosceles Triangle 3"/>
          <p:cNvSpPr/>
          <p:nvPr/>
        </p:nvSpPr>
        <p:spPr>
          <a:xfrm>
            <a:off x="1510372" y="2222787"/>
            <a:ext cx="2685866" cy="231540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2476031" y="1733244"/>
            <a:ext cx="748084" cy="369332"/>
          </a:xfrm>
          <a:prstGeom prst="rect">
            <a:avLst/>
          </a:prstGeom>
          <a:noFill/>
        </p:spPr>
        <p:txBody>
          <a:bodyPr wrap="none" rtlCol="0">
            <a:spAutoFit/>
          </a:bodyPr>
          <a:lstStyle/>
          <a:p>
            <a:r>
              <a:rPr lang="en-US" dirty="0" smtClean="0"/>
              <a:t>Virtue</a:t>
            </a:r>
            <a:endParaRPr lang="en-US" dirty="0"/>
          </a:p>
        </p:txBody>
      </p:sp>
      <p:sp>
        <p:nvSpPr>
          <p:cNvPr id="6" name="TextBox 5"/>
          <p:cNvSpPr txBox="1"/>
          <p:nvPr/>
        </p:nvSpPr>
        <p:spPr>
          <a:xfrm>
            <a:off x="4308414" y="4353522"/>
            <a:ext cx="1382109" cy="369332"/>
          </a:xfrm>
          <a:prstGeom prst="rect">
            <a:avLst/>
          </a:prstGeom>
          <a:noFill/>
        </p:spPr>
        <p:txBody>
          <a:bodyPr wrap="none" rtlCol="0">
            <a:spAutoFit/>
          </a:bodyPr>
          <a:lstStyle/>
          <a:p>
            <a:r>
              <a:rPr lang="en-US" dirty="0" smtClean="0"/>
              <a:t>Consequence</a:t>
            </a:r>
            <a:endParaRPr lang="en-US" dirty="0"/>
          </a:p>
        </p:txBody>
      </p:sp>
      <p:sp>
        <p:nvSpPr>
          <p:cNvPr id="7" name="TextBox 6"/>
          <p:cNvSpPr txBox="1"/>
          <p:nvPr/>
        </p:nvSpPr>
        <p:spPr>
          <a:xfrm>
            <a:off x="360063" y="4360949"/>
            <a:ext cx="961471" cy="369332"/>
          </a:xfrm>
          <a:prstGeom prst="rect">
            <a:avLst/>
          </a:prstGeom>
          <a:noFill/>
        </p:spPr>
        <p:txBody>
          <a:bodyPr wrap="none" rtlCol="0">
            <a:spAutoFit/>
          </a:bodyPr>
          <a:lstStyle/>
          <a:p>
            <a:r>
              <a:rPr lang="en-US" dirty="0" smtClean="0"/>
              <a:t>Principle</a:t>
            </a:r>
            <a:endParaRPr lang="en-US" dirty="0"/>
          </a:p>
        </p:txBody>
      </p:sp>
      <p:sp>
        <p:nvSpPr>
          <p:cNvPr id="8" name="TextBox 7"/>
          <p:cNvSpPr txBox="1"/>
          <p:nvPr/>
        </p:nvSpPr>
        <p:spPr>
          <a:xfrm>
            <a:off x="5690523" y="1754765"/>
            <a:ext cx="3071737" cy="3036729"/>
          </a:xfrm>
          <a:prstGeom prst="rect">
            <a:avLst/>
          </a:prstGeom>
          <a:noFill/>
        </p:spPr>
        <p:txBody>
          <a:bodyPr wrap="square" rtlCol="0">
            <a:spAutoFit/>
          </a:bodyPr>
          <a:lstStyle/>
          <a:p>
            <a:pPr marL="285750" indent="-285750">
              <a:lnSpc>
                <a:spcPct val="120000"/>
              </a:lnSpc>
              <a:buFont typeface="Arial"/>
              <a:buChar char="•"/>
            </a:pPr>
            <a:r>
              <a:rPr lang="en-US" sz="2000" dirty="0"/>
              <a:t>Define the </a:t>
            </a:r>
            <a:r>
              <a:rPr lang="en-US" sz="2000" dirty="0" smtClean="0"/>
              <a:t>problem</a:t>
            </a:r>
          </a:p>
          <a:p>
            <a:pPr marL="742950" lvl="1" indent="-285750">
              <a:lnSpc>
                <a:spcPct val="120000"/>
              </a:lnSpc>
              <a:buFont typeface="Arial"/>
              <a:buChar char="•"/>
            </a:pPr>
            <a:r>
              <a:rPr lang="en-US" sz="2000" dirty="0" smtClean="0"/>
              <a:t>right </a:t>
            </a:r>
            <a:r>
              <a:rPr lang="en-US" sz="2000" dirty="0"/>
              <a:t>vs. right</a:t>
            </a:r>
          </a:p>
          <a:p>
            <a:pPr marL="285750" indent="-285750">
              <a:lnSpc>
                <a:spcPct val="120000"/>
              </a:lnSpc>
              <a:buFont typeface="Arial"/>
              <a:buChar char="•"/>
            </a:pPr>
            <a:r>
              <a:rPr lang="en-US" sz="2000" dirty="0"/>
              <a:t>Consider </a:t>
            </a:r>
            <a:r>
              <a:rPr lang="en-US" sz="2000" dirty="0" smtClean="0"/>
              <a:t>responses</a:t>
            </a:r>
            <a:endParaRPr lang="en-US" sz="2000" dirty="0"/>
          </a:p>
          <a:p>
            <a:pPr marL="285750" indent="-285750">
              <a:lnSpc>
                <a:spcPct val="120000"/>
              </a:lnSpc>
              <a:buFont typeface="Arial"/>
              <a:buChar char="•"/>
            </a:pPr>
            <a:r>
              <a:rPr lang="en-US" sz="2000" dirty="0"/>
              <a:t>Test </a:t>
            </a:r>
            <a:r>
              <a:rPr lang="en-US" sz="2000" dirty="0" smtClean="0"/>
              <a:t>response </a:t>
            </a:r>
            <a:r>
              <a:rPr lang="en-US" sz="2000" dirty="0"/>
              <a:t>against the ethical triangle</a:t>
            </a:r>
          </a:p>
          <a:p>
            <a:pPr marL="285750" indent="-285750">
              <a:lnSpc>
                <a:spcPct val="120000"/>
              </a:lnSpc>
              <a:buFont typeface="Arial"/>
              <a:buChar char="•"/>
            </a:pPr>
            <a:r>
              <a:rPr lang="en-US" sz="2000" dirty="0"/>
              <a:t>Consider </a:t>
            </a:r>
            <a:r>
              <a:rPr lang="en-US" sz="2000" dirty="0" smtClean="0"/>
              <a:t>other responses</a:t>
            </a:r>
            <a:endParaRPr lang="en-US" sz="2000" dirty="0"/>
          </a:p>
          <a:p>
            <a:pPr marL="285750" indent="-285750">
              <a:lnSpc>
                <a:spcPct val="120000"/>
              </a:lnSpc>
              <a:buFont typeface="Arial"/>
              <a:buChar char="•"/>
            </a:pPr>
            <a:r>
              <a:rPr lang="en-US" sz="2000" dirty="0"/>
              <a:t>Choose </a:t>
            </a:r>
            <a:r>
              <a:rPr lang="en-US" sz="2000" dirty="0" smtClean="0"/>
              <a:t>response</a:t>
            </a:r>
            <a:endParaRPr lang="en-US" sz="2000" dirty="0"/>
          </a:p>
          <a:p>
            <a:pPr marL="285750" indent="-285750">
              <a:lnSpc>
                <a:spcPct val="120000"/>
              </a:lnSpc>
              <a:buFont typeface="Arial"/>
              <a:buChar char="•"/>
            </a:pPr>
            <a:r>
              <a:rPr lang="en-US" sz="2000" dirty="0"/>
              <a:t>Implement </a:t>
            </a:r>
            <a:r>
              <a:rPr lang="en-US" sz="2000" dirty="0" smtClean="0"/>
              <a:t>response</a:t>
            </a:r>
            <a:endParaRPr lang="en-US" sz="2000" dirty="0"/>
          </a:p>
        </p:txBody>
      </p:sp>
    </p:spTree>
    <p:extLst>
      <p:ext uri="{BB962C8B-B14F-4D97-AF65-F5344CB8AC3E}">
        <p14:creationId xmlns:p14="http://schemas.microsoft.com/office/powerpoint/2010/main" val="594770594"/>
      </p:ext>
    </p:extLst>
  </p:cSld>
  <p:clrMapOvr>
    <a:masterClrMapping/>
  </p:clrMapOvr>
  <mc:AlternateContent xmlns:mc="http://schemas.openxmlformats.org/markup-compatibility/2006" xmlns:p14="http://schemas.microsoft.com/office/powerpoint/2010/main">
    <mc:Choice Requires="p14">
      <p:transition spd="slow" p14:dur="2000" advTm="24612"/>
    </mc:Choice>
    <mc:Fallback xmlns="">
      <p:transition xmlns:p14="http://schemas.microsoft.com/office/powerpoint/2010/main" spd="slow" advTm="24612"/>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ethics?</a:t>
            </a:r>
            <a:endParaRPr lang="en-US" dirty="0"/>
          </a:p>
        </p:txBody>
      </p:sp>
    </p:spTree>
    <p:extLst>
      <p:ext uri="{BB962C8B-B14F-4D97-AF65-F5344CB8AC3E}">
        <p14:creationId xmlns:p14="http://schemas.microsoft.com/office/powerpoint/2010/main" val="1396975348"/>
      </p:ext>
    </p:extLst>
  </p:cSld>
  <p:clrMapOvr>
    <a:masterClrMapping/>
  </p:clrMapOvr>
  <mc:AlternateContent xmlns:mc="http://schemas.openxmlformats.org/markup-compatibility/2006" xmlns:p14="http://schemas.microsoft.com/office/powerpoint/2010/main">
    <mc:Choice Requires="p14">
      <p:transition spd="slow" p14:dur="2000" advTm="19760"/>
    </mc:Choice>
    <mc:Fallback xmlns="">
      <p:transition xmlns:p14="http://schemas.microsoft.com/office/powerpoint/2010/main" spd="slow" advTm="1976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289304"/>
            <a:ext cx="7565572" cy="3572982"/>
          </a:xfrm>
        </p:spPr>
        <p:txBody>
          <a:bodyPr numCol="2">
            <a:noAutofit/>
          </a:bodyPr>
          <a:lstStyle/>
          <a:p>
            <a:r>
              <a:rPr lang="en-US" sz="2800" b="1" u="sng" dirty="0" smtClean="0"/>
              <a:t>Ethics:</a:t>
            </a:r>
          </a:p>
          <a:p>
            <a:pPr lvl="1">
              <a:lnSpc>
                <a:spcPct val="80000"/>
              </a:lnSpc>
            </a:pPr>
            <a:r>
              <a:rPr lang="en-US" sz="2800" dirty="0" smtClean="0"/>
              <a:t>The </a:t>
            </a:r>
            <a:r>
              <a:rPr lang="en-US" sz="2800" b="1" dirty="0" smtClean="0"/>
              <a:t>discipline</a:t>
            </a:r>
            <a:r>
              <a:rPr lang="en-US" sz="2800" dirty="0" smtClean="0"/>
              <a:t> dealing with </a:t>
            </a:r>
            <a:r>
              <a:rPr lang="en-US" sz="2800" b="1" dirty="0" smtClean="0"/>
              <a:t>what is good and bad </a:t>
            </a:r>
            <a:r>
              <a:rPr lang="en-US" sz="2800" dirty="0" smtClean="0"/>
              <a:t>and with moral duty and obligation.</a:t>
            </a:r>
            <a:endParaRPr lang="en-US" sz="2800" b="1" u="sng" dirty="0" smtClean="0"/>
          </a:p>
          <a:p>
            <a:r>
              <a:rPr lang="en-US" sz="2800" b="1" u="sng" dirty="0" smtClean="0"/>
              <a:t>Morals:</a:t>
            </a:r>
          </a:p>
          <a:p>
            <a:pPr lvl="1">
              <a:lnSpc>
                <a:spcPct val="80000"/>
              </a:lnSpc>
            </a:pPr>
            <a:r>
              <a:rPr lang="en-US" sz="2800" b="1" dirty="0" smtClean="0"/>
              <a:t>Individual or group</a:t>
            </a:r>
            <a:r>
              <a:rPr lang="en-US" sz="2800" dirty="0" smtClean="0"/>
              <a:t> rules or values</a:t>
            </a:r>
          </a:p>
        </p:txBody>
      </p:sp>
      <p:sp>
        <p:nvSpPr>
          <p:cNvPr id="3" name="Title 2"/>
          <p:cNvSpPr>
            <a:spLocks noGrp="1"/>
          </p:cNvSpPr>
          <p:nvPr>
            <p:ph type="title"/>
          </p:nvPr>
        </p:nvSpPr>
        <p:spPr/>
        <p:txBody>
          <a:bodyPr/>
          <a:lstStyle/>
          <a:p>
            <a:r>
              <a:rPr lang="en-US" dirty="0" smtClean="0"/>
              <a:t>What is ethics and what are morals?</a:t>
            </a:r>
            <a:endParaRPr lang="en-US" dirty="0"/>
          </a:p>
        </p:txBody>
      </p:sp>
      <p:pic>
        <p:nvPicPr>
          <p:cNvPr id="4" name="Picture 3" descr="bon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514" y="1605188"/>
            <a:ext cx="3990975" cy="3067050"/>
          </a:xfrm>
          <a:prstGeom prst="rect">
            <a:avLst/>
          </a:prstGeom>
        </p:spPr>
      </p:pic>
    </p:spTree>
    <p:extLst>
      <p:ext uri="{BB962C8B-B14F-4D97-AF65-F5344CB8AC3E}">
        <p14:creationId xmlns:p14="http://schemas.microsoft.com/office/powerpoint/2010/main" val="1733086396"/>
      </p:ext>
    </p:extLst>
  </p:cSld>
  <p:clrMapOvr>
    <a:masterClrMapping/>
  </p:clrMapOvr>
  <mc:AlternateContent xmlns:mc="http://schemas.openxmlformats.org/markup-compatibility/2006" xmlns:p14="http://schemas.microsoft.com/office/powerpoint/2010/main">
    <mc:Choice Requires="p14">
      <p:transition spd="slow" p14:dur="2000" advTm="88275"/>
    </mc:Choice>
    <mc:Fallback xmlns="">
      <p:transition xmlns:p14="http://schemas.microsoft.com/office/powerpoint/2010/main" spd="slow" advTm="88275"/>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800" b="1" dirty="0" smtClean="0"/>
              <a:t>Social Harmony</a:t>
            </a:r>
          </a:p>
          <a:p>
            <a:r>
              <a:rPr lang="en-US" sz="2800" b="1" dirty="0" smtClean="0"/>
              <a:t>Trust</a:t>
            </a:r>
            <a:endParaRPr lang="en-US" sz="2400" dirty="0" smtClean="0"/>
          </a:p>
          <a:p>
            <a:r>
              <a:rPr lang="en-US" sz="2800" b="1" dirty="0" smtClean="0"/>
              <a:t>Professional Reputation</a:t>
            </a:r>
          </a:p>
          <a:p>
            <a:r>
              <a:rPr lang="en-US" sz="2800" b="1" dirty="0" smtClean="0"/>
              <a:t>Organizational Reputation</a:t>
            </a:r>
          </a:p>
          <a:p>
            <a:r>
              <a:rPr lang="en-US" sz="2800" b="1" dirty="0" smtClean="0"/>
              <a:t>Leadership</a:t>
            </a:r>
          </a:p>
          <a:p>
            <a:r>
              <a:rPr lang="en-US" sz="2800" b="1" dirty="0" smtClean="0"/>
              <a:t>Self-Confidence</a:t>
            </a:r>
            <a:endParaRPr lang="en-US" sz="2400" dirty="0" smtClean="0"/>
          </a:p>
        </p:txBody>
      </p:sp>
      <p:sp>
        <p:nvSpPr>
          <p:cNvPr id="3" name="Title 2"/>
          <p:cNvSpPr>
            <a:spLocks noGrp="1"/>
          </p:cNvSpPr>
          <p:nvPr>
            <p:ph type="title"/>
          </p:nvPr>
        </p:nvSpPr>
        <p:spPr/>
        <p:txBody>
          <a:bodyPr/>
          <a:lstStyle/>
          <a:p>
            <a:r>
              <a:rPr lang="en-US" dirty="0" smtClean="0"/>
              <a:t>Why is ethics important in communications?</a:t>
            </a:r>
            <a:endParaRPr lang="en-US" dirty="0"/>
          </a:p>
        </p:txBody>
      </p:sp>
    </p:spTree>
    <p:extLst>
      <p:ext uri="{BB962C8B-B14F-4D97-AF65-F5344CB8AC3E}">
        <p14:creationId xmlns:p14="http://schemas.microsoft.com/office/powerpoint/2010/main" val="646748909"/>
      </p:ext>
    </p:extLst>
  </p:cSld>
  <p:clrMapOvr>
    <a:masterClrMapping/>
  </p:clrMapOvr>
  <mc:AlternateContent xmlns:mc="http://schemas.openxmlformats.org/markup-compatibility/2006" xmlns:p14="http://schemas.microsoft.com/office/powerpoint/2010/main">
    <mc:Choice Requires="p14">
      <p:transition spd="slow" p14:dur="2000" advTm="103066"/>
    </mc:Choice>
    <mc:Fallback xmlns="">
      <p:transition xmlns:p14="http://schemas.microsoft.com/office/powerpoint/2010/main" spd="slow" advTm="103066"/>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62800" y="2169208"/>
            <a:ext cx="1726868" cy="1234440"/>
          </a:xfrm>
        </p:spPr>
        <p:txBody>
          <a:bodyPr>
            <a:normAutofit/>
          </a:bodyPr>
          <a:lstStyle/>
          <a:p>
            <a:r>
              <a:rPr lang="en-US" dirty="0" smtClean="0"/>
              <a:t>Virtue</a:t>
            </a:r>
          </a:p>
          <a:p>
            <a:r>
              <a:rPr lang="en-US" dirty="0" smtClean="0"/>
              <a:t>Law</a:t>
            </a:r>
          </a:p>
          <a:p>
            <a:r>
              <a:rPr lang="en-US" dirty="0" smtClean="0"/>
              <a:t>Consequence</a:t>
            </a:r>
            <a:endParaRPr lang="en-US" dirty="0"/>
          </a:p>
        </p:txBody>
      </p:sp>
      <p:sp>
        <p:nvSpPr>
          <p:cNvPr id="3" name="Title 2"/>
          <p:cNvSpPr>
            <a:spLocks noGrp="1"/>
          </p:cNvSpPr>
          <p:nvPr>
            <p:ph type="title"/>
          </p:nvPr>
        </p:nvSpPr>
        <p:spPr/>
        <p:txBody>
          <a:bodyPr/>
          <a:lstStyle/>
          <a:p>
            <a:r>
              <a:rPr lang="en-US" dirty="0" smtClean="0"/>
              <a:t>Approaches to ethics</a:t>
            </a:r>
            <a:endParaRPr lang="en-US" dirty="0"/>
          </a:p>
        </p:txBody>
      </p:sp>
    </p:spTree>
    <p:extLst>
      <p:ext uri="{BB962C8B-B14F-4D97-AF65-F5344CB8AC3E}">
        <p14:creationId xmlns:p14="http://schemas.microsoft.com/office/powerpoint/2010/main" val="2285845240"/>
      </p:ext>
    </p:extLst>
  </p:cSld>
  <p:clrMapOvr>
    <a:masterClrMapping/>
  </p:clrMapOvr>
  <mc:AlternateContent xmlns:mc="http://schemas.openxmlformats.org/markup-compatibility/2006" xmlns:p14="http://schemas.microsoft.com/office/powerpoint/2010/main">
    <mc:Choice Requires="p14">
      <p:transition spd="slow" p14:dur="2000" advTm="9281"/>
    </mc:Choice>
    <mc:Fallback xmlns="">
      <p:transition xmlns:p14="http://schemas.microsoft.com/office/powerpoint/2010/main" spd="slow" advTm="9281"/>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289303"/>
            <a:ext cx="8036429" cy="3305556"/>
          </a:xfrm>
        </p:spPr>
        <p:txBody>
          <a:bodyPr>
            <a:noAutofit/>
          </a:bodyPr>
          <a:lstStyle/>
          <a:p>
            <a:r>
              <a:rPr lang="en-US" sz="2300" b="1" dirty="0" smtClean="0"/>
              <a:t>Ethical dilemmas arise from competing values</a:t>
            </a:r>
          </a:p>
          <a:p>
            <a:pPr lvl="1"/>
            <a:r>
              <a:rPr lang="en-US" sz="2400" dirty="0" smtClean="0"/>
              <a:t>Following the law versus protecting a life</a:t>
            </a:r>
          </a:p>
          <a:p>
            <a:pPr lvl="1"/>
            <a:r>
              <a:rPr lang="en-US" sz="2400" dirty="0" smtClean="0"/>
              <a:t>Obeying a religious figure versus following the law</a:t>
            </a:r>
          </a:p>
          <a:p>
            <a:pPr lvl="1"/>
            <a:r>
              <a:rPr lang="en-US" sz="2400" dirty="0" smtClean="0"/>
              <a:t>Obeying religious law versus national law</a:t>
            </a:r>
          </a:p>
          <a:p>
            <a:pPr lvl="1"/>
            <a:r>
              <a:rPr lang="en-US" sz="2400" dirty="0" smtClean="0"/>
              <a:t>Giving money to an individual versus an organization</a:t>
            </a:r>
          </a:p>
          <a:p>
            <a:pPr lvl="1"/>
            <a:r>
              <a:rPr lang="en-US" sz="2400" dirty="0" smtClean="0"/>
              <a:t>Serving the majority versus protecting the minority</a:t>
            </a:r>
          </a:p>
        </p:txBody>
      </p:sp>
      <p:sp>
        <p:nvSpPr>
          <p:cNvPr id="3" name="Title 2"/>
          <p:cNvSpPr>
            <a:spLocks noGrp="1"/>
          </p:cNvSpPr>
          <p:nvPr>
            <p:ph type="title"/>
          </p:nvPr>
        </p:nvSpPr>
        <p:spPr/>
        <p:txBody>
          <a:bodyPr/>
          <a:lstStyle/>
          <a:p>
            <a:r>
              <a:rPr lang="en-US" dirty="0" smtClean="0"/>
              <a:t>Ethical dilemmas: good vs. good</a:t>
            </a:r>
            <a:endParaRPr lang="en-US" dirty="0"/>
          </a:p>
        </p:txBody>
      </p:sp>
    </p:spTree>
    <p:extLst>
      <p:ext uri="{BB962C8B-B14F-4D97-AF65-F5344CB8AC3E}">
        <p14:creationId xmlns:p14="http://schemas.microsoft.com/office/powerpoint/2010/main" val="913891795"/>
      </p:ext>
    </p:extLst>
  </p:cSld>
  <p:clrMapOvr>
    <a:masterClrMapping/>
  </p:clrMapOvr>
  <mc:AlternateContent xmlns:mc="http://schemas.openxmlformats.org/markup-compatibility/2006" xmlns:p14="http://schemas.microsoft.com/office/powerpoint/2010/main">
    <mc:Choice Requires="p14">
      <p:transition spd="slow" p14:dur="2000" advTm="66578"/>
    </mc:Choice>
    <mc:Fallback xmlns="">
      <p:transition xmlns:p14="http://schemas.microsoft.com/office/powerpoint/2010/main" spd="slow" advTm="66578"/>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t>Virtue </a:t>
            </a:r>
            <a:r>
              <a:rPr lang="mr-IN" sz="3200" dirty="0" smtClean="0"/>
              <a:t>–</a:t>
            </a:r>
            <a:r>
              <a:rPr lang="en-US" sz="3200" dirty="0" smtClean="0"/>
              <a:t> character traits</a:t>
            </a:r>
            <a:endParaRPr lang="en-US" sz="3200" dirty="0"/>
          </a:p>
          <a:p>
            <a:r>
              <a:rPr lang="en-US" sz="3200" dirty="0" smtClean="0"/>
              <a:t>Principle </a:t>
            </a:r>
            <a:r>
              <a:rPr lang="mr-IN" sz="3200" dirty="0" smtClean="0"/>
              <a:t>–</a:t>
            </a:r>
            <a:r>
              <a:rPr lang="en-US" sz="3200" dirty="0" smtClean="0"/>
              <a:t> rules/the law</a:t>
            </a:r>
          </a:p>
          <a:p>
            <a:r>
              <a:rPr lang="en-US" sz="3200" dirty="0" smtClean="0"/>
              <a:t>Consequence </a:t>
            </a:r>
            <a:r>
              <a:rPr lang="mr-IN" sz="3200" dirty="0" smtClean="0"/>
              <a:t>–</a:t>
            </a:r>
            <a:r>
              <a:rPr lang="en-US" sz="3200" dirty="0" smtClean="0"/>
              <a:t> best result for the most people</a:t>
            </a:r>
          </a:p>
          <a:p>
            <a:r>
              <a:rPr lang="en-US" sz="3200" dirty="0"/>
              <a:t>B</a:t>
            </a:r>
            <a:r>
              <a:rPr lang="en-US" sz="3200" dirty="0" smtClean="0"/>
              <a:t>alance </a:t>
            </a:r>
            <a:r>
              <a:rPr lang="mr-IN" sz="3200" dirty="0" smtClean="0"/>
              <a:t>–</a:t>
            </a:r>
            <a:r>
              <a:rPr lang="en-US" sz="3200" dirty="0" smtClean="0"/>
              <a:t> The Ethical Triangle</a:t>
            </a:r>
            <a:endParaRPr lang="en-US" sz="3200" dirty="0"/>
          </a:p>
        </p:txBody>
      </p:sp>
      <p:sp>
        <p:nvSpPr>
          <p:cNvPr id="3" name="Title 2"/>
          <p:cNvSpPr>
            <a:spLocks noGrp="1"/>
          </p:cNvSpPr>
          <p:nvPr>
            <p:ph type="title"/>
          </p:nvPr>
        </p:nvSpPr>
        <p:spPr/>
        <p:txBody>
          <a:bodyPr/>
          <a:lstStyle/>
          <a:p>
            <a:r>
              <a:rPr lang="en-US" dirty="0" smtClean="0"/>
              <a:t>Three approaches</a:t>
            </a:r>
            <a:endParaRPr lang="en-US" dirty="0"/>
          </a:p>
        </p:txBody>
      </p:sp>
    </p:spTree>
    <p:extLst>
      <p:ext uri="{BB962C8B-B14F-4D97-AF65-F5344CB8AC3E}">
        <p14:creationId xmlns:p14="http://schemas.microsoft.com/office/powerpoint/2010/main" val="1111954009"/>
      </p:ext>
    </p:extLst>
  </p:cSld>
  <p:clrMapOvr>
    <a:masterClrMapping/>
  </p:clrMapOvr>
  <mc:AlternateContent xmlns:mc="http://schemas.openxmlformats.org/markup-compatibility/2006" xmlns:p14="http://schemas.microsoft.com/office/powerpoint/2010/main">
    <mc:Choice Requires="p14">
      <p:transition spd="slow" p14:dur="2000" advTm="33383"/>
    </mc:Choice>
    <mc:Fallback xmlns="">
      <p:transition xmlns:p14="http://schemas.microsoft.com/office/powerpoint/2010/main" spd="slow" advTm="33383"/>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Good traits</a:t>
            </a:r>
            <a:endParaRPr lang="en-US" dirty="0"/>
          </a:p>
        </p:txBody>
      </p:sp>
      <p:sp>
        <p:nvSpPr>
          <p:cNvPr id="3" name="Title 2"/>
          <p:cNvSpPr>
            <a:spLocks noGrp="1"/>
          </p:cNvSpPr>
          <p:nvPr>
            <p:ph type="title"/>
          </p:nvPr>
        </p:nvSpPr>
        <p:spPr/>
        <p:txBody>
          <a:bodyPr/>
          <a:lstStyle/>
          <a:p>
            <a:r>
              <a:rPr lang="en-US" dirty="0" smtClean="0"/>
              <a:t>virtue</a:t>
            </a:r>
            <a:endParaRPr lang="en-US" dirty="0"/>
          </a:p>
        </p:txBody>
      </p:sp>
    </p:spTree>
    <p:extLst>
      <p:ext uri="{BB962C8B-B14F-4D97-AF65-F5344CB8AC3E}">
        <p14:creationId xmlns:p14="http://schemas.microsoft.com/office/powerpoint/2010/main" val="863971495"/>
      </p:ext>
    </p:extLst>
  </p:cSld>
  <p:clrMapOvr>
    <a:masterClrMapping/>
  </p:clrMapOvr>
  <mc:AlternateContent xmlns:mc="http://schemas.openxmlformats.org/markup-compatibility/2006" xmlns:p14="http://schemas.microsoft.com/office/powerpoint/2010/main">
    <mc:Choice Requires="p14">
      <p:transition spd="slow" p14:dur="2000" advTm="3062"/>
    </mc:Choice>
    <mc:Fallback xmlns="">
      <p:transition xmlns:p14="http://schemas.microsoft.com/office/powerpoint/2010/main" spd="slow" advTm="3062"/>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289303"/>
            <a:ext cx="4936405" cy="3305556"/>
          </a:xfrm>
        </p:spPr>
        <p:txBody>
          <a:bodyPr>
            <a:noAutofit/>
          </a:bodyPr>
          <a:lstStyle/>
          <a:p>
            <a:r>
              <a:rPr lang="en-US" sz="2800" b="1" dirty="0" smtClean="0"/>
              <a:t>Aristotle</a:t>
            </a:r>
          </a:p>
          <a:p>
            <a:pPr lvl="1"/>
            <a:r>
              <a:rPr lang="en-US" sz="2400" b="1" dirty="0" smtClean="0"/>
              <a:t>Intellectual values:</a:t>
            </a:r>
          </a:p>
          <a:p>
            <a:pPr lvl="2"/>
            <a:r>
              <a:rPr lang="en-US" sz="2000" dirty="0" smtClean="0"/>
              <a:t>Wisdom and understanding.</a:t>
            </a:r>
          </a:p>
          <a:p>
            <a:pPr lvl="2"/>
            <a:r>
              <a:rPr lang="en-US" sz="2000" dirty="0" smtClean="0"/>
              <a:t>Gained through knowledge.</a:t>
            </a:r>
          </a:p>
          <a:p>
            <a:pPr lvl="1"/>
            <a:r>
              <a:rPr lang="en-US" sz="2400" b="1" dirty="0" smtClean="0"/>
              <a:t>Moral values:</a:t>
            </a:r>
          </a:p>
          <a:p>
            <a:pPr lvl="2"/>
            <a:r>
              <a:rPr lang="en-US" sz="2000" dirty="0" smtClean="0"/>
              <a:t>Which character traits should we purge and which are integral to a good life?</a:t>
            </a:r>
          </a:p>
          <a:p>
            <a:pPr lvl="2"/>
            <a:r>
              <a:rPr lang="en-US" sz="2000" dirty="0" smtClean="0"/>
              <a:t>Gained through practice.</a:t>
            </a:r>
            <a:endParaRPr lang="en-US" sz="2000" dirty="0"/>
          </a:p>
        </p:txBody>
      </p:sp>
      <p:sp>
        <p:nvSpPr>
          <p:cNvPr id="3" name="Title 2"/>
          <p:cNvSpPr>
            <a:spLocks noGrp="1"/>
          </p:cNvSpPr>
          <p:nvPr>
            <p:ph type="title"/>
          </p:nvPr>
        </p:nvSpPr>
        <p:spPr/>
        <p:txBody>
          <a:bodyPr/>
          <a:lstStyle/>
          <a:p>
            <a:r>
              <a:rPr lang="en-US" dirty="0" smtClean="0"/>
              <a:t>Virtue </a:t>
            </a:r>
            <a:r>
              <a:rPr lang="mr-IN" dirty="0" smtClean="0"/>
              <a:t>–</a:t>
            </a:r>
            <a:r>
              <a:rPr lang="en-US" dirty="0" smtClean="0"/>
              <a:t> personal traits</a:t>
            </a:r>
            <a:endParaRPr lang="en-US" dirty="0"/>
          </a:p>
        </p:txBody>
      </p:sp>
      <p:pic>
        <p:nvPicPr>
          <p:cNvPr id="4" name="Picture 3" descr="aristotle.jpg"/>
          <p:cNvPicPr>
            <a:picLocks noChangeAspect="1"/>
          </p:cNvPicPr>
          <p:nvPr/>
        </p:nvPicPr>
        <p:blipFill>
          <a:blip r:embed="rId3">
            <a:extLst>
              <a:ext uri="{BEBA8EAE-BF5A-486C-A8C5-ECC9F3942E4B}">
                <a14:imgProps xmlns:a14="http://schemas.microsoft.com/office/drawing/2010/main">
                  <a14:imgLayer r:embed="rId4">
                    <a14:imgEffect>
                      <a14:backgroundRemoval t="1000" b="98667" l="592" r="99112"/>
                    </a14:imgEffect>
                  </a14:imgLayer>
                </a14:imgProps>
              </a:ext>
              <a:ext uri="{28A0092B-C50C-407E-A947-70E740481C1C}">
                <a14:useLocalDpi xmlns:a14="http://schemas.microsoft.com/office/drawing/2010/main" val="0"/>
              </a:ext>
            </a:extLst>
          </a:blip>
          <a:stretch>
            <a:fillRect/>
          </a:stretch>
        </p:blipFill>
        <p:spPr>
          <a:xfrm>
            <a:off x="5791020" y="1324729"/>
            <a:ext cx="2706675" cy="3603561"/>
          </a:xfrm>
          <a:prstGeom prst="rect">
            <a:avLst/>
          </a:prstGeom>
        </p:spPr>
      </p:pic>
    </p:spTree>
    <p:extLst>
      <p:ext uri="{BB962C8B-B14F-4D97-AF65-F5344CB8AC3E}">
        <p14:creationId xmlns:p14="http://schemas.microsoft.com/office/powerpoint/2010/main" val="3159635317"/>
      </p:ext>
    </p:extLst>
  </p:cSld>
  <p:clrMapOvr>
    <a:masterClrMapping/>
  </p:clrMapOvr>
  <mc:AlternateContent xmlns:mc="http://schemas.openxmlformats.org/markup-compatibility/2006" xmlns:p14="http://schemas.microsoft.com/office/powerpoint/2010/main">
    <mc:Choice Requires="p14">
      <p:transition spd="slow" p14:dur="2000" advTm="46875"/>
    </mc:Choice>
    <mc:Fallback xmlns="">
      <p:transition xmlns:p14="http://schemas.microsoft.com/office/powerpoint/2010/main" spd="slow" advTm="46875"/>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8" y="1289303"/>
            <a:ext cx="8381262" cy="3305556"/>
          </a:xfrm>
        </p:spPr>
        <p:txBody>
          <a:bodyPr>
            <a:noAutofit/>
          </a:bodyPr>
          <a:lstStyle/>
          <a:p>
            <a:pPr>
              <a:lnSpc>
                <a:spcPct val="80000"/>
              </a:lnSpc>
            </a:pPr>
            <a:r>
              <a:rPr lang="en-US" sz="3200" b="1" dirty="0" smtClean="0"/>
              <a:t>Aristotle</a:t>
            </a:r>
          </a:p>
          <a:p>
            <a:pPr lvl="1">
              <a:lnSpc>
                <a:spcPct val="80000"/>
              </a:lnSpc>
            </a:pPr>
            <a:r>
              <a:rPr lang="en-US" sz="2400" dirty="0" smtClean="0"/>
              <a:t>Courage, Temperance, Generosity, Magnanimity, Gentleness, Truthfulness, Wit, Friendliness</a:t>
            </a:r>
          </a:p>
          <a:p>
            <a:pPr>
              <a:lnSpc>
                <a:spcPct val="80000"/>
              </a:lnSpc>
            </a:pPr>
            <a:r>
              <a:rPr lang="en-US" sz="3200" b="1" dirty="0" smtClean="0"/>
              <a:t>Ambrose</a:t>
            </a:r>
            <a:r>
              <a:rPr lang="en-US" sz="2800" dirty="0" smtClean="0"/>
              <a:t> </a:t>
            </a:r>
            <a:r>
              <a:rPr lang="mr-IN" sz="3200" b="1" dirty="0" smtClean="0"/>
              <a:t>–</a:t>
            </a:r>
            <a:r>
              <a:rPr lang="en-US" sz="3200" b="1" dirty="0" smtClean="0"/>
              <a:t> Cardinal Virtues</a:t>
            </a:r>
            <a:endParaRPr lang="en-US" sz="2800" b="1" dirty="0" smtClean="0"/>
          </a:p>
          <a:p>
            <a:pPr lvl="1">
              <a:lnSpc>
                <a:spcPct val="80000"/>
              </a:lnSpc>
            </a:pPr>
            <a:r>
              <a:rPr lang="en-US" sz="2400" dirty="0" smtClean="0"/>
              <a:t>Courage, Moderation, Wisdom, Justice</a:t>
            </a:r>
          </a:p>
          <a:p>
            <a:pPr>
              <a:lnSpc>
                <a:spcPct val="80000"/>
              </a:lnSpc>
            </a:pPr>
            <a:r>
              <a:rPr lang="en-US" sz="3200" b="1" dirty="0" smtClean="0"/>
              <a:t>PRSA </a:t>
            </a:r>
            <a:r>
              <a:rPr lang="mr-IN" sz="3200" b="1" dirty="0" smtClean="0"/>
              <a:t>–</a:t>
            </a:r>
            <a:r>
              <a:rPr lang="en-US" sz="3200" b="1" dirty="0" smtClean="0"/>
              <a:t> Code of Values</a:t>
            </a:r>
            <a:endParaRPr lang="en-US" sz="2800" b="1" dirty="0"/>
          </a:p>
          <a:p>
            <a:pPr lvl="1">
              <a:lnSpc>
                <a:spcPct val="80000"/>
              </a:lnSpc>
            </a:pPr>
            <a:r>
              <a:rPr lang="en-US" sz="2400" dirty="0" smtClean="0"/>
              <a:t>Advocacy, Honesty, Expertise, Independence, Loyalty, Fairness</a:t>
            </a:r>
            <a:endParaRPr lang="en-US" sz="2400" dirty="0"/>
          </a:p>
        </p:txBody>
      </p:sp>
      <p:sp>
        <p:nvSpPr>
          <p:cNvPr id="3" name="Title 2"/>
          <p:cNvSpPr>
            <a:spLocks noGrp="1"/>
          </p:cNvSpPr>
          <p:nvPr>
            <p:ph type="title"/>
          </p:nvPr>
        </p:nvSpPr>
        <p:spPr/>
        <p:txBody>
          <a:bodyPr/>
          <a:lstStyle/>
          <a:p>
            <a:r>
              <a:rPr lang="en-US" dirty="0" smtClean="0"/>
              <a:t>Virtuous traits</a:t>
            </a:r>
            <a:endParaRPr lang="en-US" dirty="0"/>
          </a:p>
        </p:txBody>
      </p:sp>
    </p:spTree>
    <p:extLst>
      <p:ext uri="{BB962C8B-B14F-4D97-AF65-F5344CB8AC3E}">
        <p14:creationId xmlns:p14="http://schemas.microsoft.com/office/powerpoint/2010/main" val="4032855303"/>
      </p:ext>
    </p:extLst>
  </p:cSld>
  <p:clrMapOvr>
    <a:masterClrMapping/>
  </p:clrMapOvr>
  <mc:AlternateContent xmlns:mc="http://schemas.openxmlformats.org/markup-compatibility/2006" xmlns:p14="http://schemas.microsoft.com/office/powerpoint/2010/main">
    <mc:Choice Requires="p14">
      <p:transition spd="slow" p14:dur="2000" advTm="131335"/>
    </mc:Choice>
    <mc:Fallback xmlns="">
      <p:transition xmlns:p14="http://schemas.microsoft.com/office/powerpoint/2010/main" spd="slow" advTm="131335"/>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289303"/>
            <a:ext cx="5022516" cy="3305556"/>
          </a:xfrm>
        </p:spPr>
        <p:txBody>
          <a:bodyPr>
            <a:normAutofit/>
          </a:bodyPr>
          <a:lstStyle/>
          <a:p>
            <a:r>
              <a:rPr lang="en-US" sz="2800" dirty="0" smtClean="0"/>
              <a:t>Difficult to define</a:t>
            </a:r>
          </a:p>
          <a:p>
            <a:pPr lvl="1"/>
            <a:r>
              <a:rPr lang="en-US" sz="2800" dirty="0" smtClean="0"/>
              <a:t>What does it mean to be generous?</a:t>
            </a:r>
          </a:p>
          <a:p>
            <a:r>
              <a:rPr lang="en-US" sz="2800" dirty="0" smtClean="0"/>
              <a:t>Apply virtues judiciously</a:t>
            </a:r>
          </a:p>
          <a:p>
            <a:pPr lvl="1"/>
            <a:r>
              <a:rPr lang="en-US" sz="2800" dirty="0" smtClean="0"/>
              <a:t>Can you be too generous?</a:t>
            </a:r>
          </a:p>
          <a:p>
            <a:pPr lvl="1"/>
            <a:r>
              <a:rPr lang="en-US" sz="2800" dirty="0" smtClean="0"/>
              <a:t>Not generous enough?</a:t>
            </a:r>
          </a:p>
        </p:txBody>
      </p:sp>
      <p:sp>
        <p:nvSpPr>
          <p:cNvPr id="3" name="Title 2"/>
          <p:cNvSpPr>
            <a:spLocks noGrp="1"/>
          </p:cNvSpPr>
          <p:nvPr>
            <p:ph type="title"/>
          </p:nvPr>
        </p:nvSpPr>
        <p:spPr/>
        <p:txBody>
          <a:bodyPr/>
          <a:lstStyle/>
          <a:p>
            <a:r>
              <a:rPr lang="en-US" dirty="0" smtClean="0"/>
              <a:t>DIFFICULTIES OF VIRTUE</a:t>
            </a:r>
            <a:endParaRPr lang="en-US" dirty="0"/>
          </a:p>
        </p:txBody>
      </p:sp>
      <p:pic>
        <p:nvPicPr>
          <p:cNvPr id="4" name="Picture 3" descr="givingtre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84" y="1353866"/>
            <a:ext cx="3534327" cy="3531384"/>
          </a:xfrm>
          <a:prstGeom prst="rect">
            <a:avLst/>
          </a:prstGeom>
        </p:spPr>
      </p:pic>
    </p:spTree>
    <p:extLst>
      <p:ext uri="{BB962C8B-B14F-4D97-AF65-F5344CB8AC3E}">
        <p14:creationId xmlns:p14="http://schemas.microsoft.com/office/powerpoint/2010/main" val="1691341425"/>
      </p:ext>
    </p:extLst>
  </p:cSld>
  <p:clrMapOvr>
    <a:masterClrMapping/>
  </p:clrMapOvr>
  <mc:AlternateContent xmlns:mc="http://schemas.openxmlformats.org/markup-compatibility/2006" xmlns:p14="http://schemas.microsoft.com/office/powerpoint/2010/main">
    <mc:Choice Requires="p14">
      <p:transition spd="slow" p14:dur="2000" advTm="65567"/>
    </mc:Choice>
    <mc:Fallback xmlns="">
      <p:transition xmlns:p14="http://schemas.microsoft.com/office/powerpoint/2010/main" spd="slow" advTm="65567"/>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Good rules</a:t>
            </a:r>
            <a:endParaRPr lang="en-US" dirty="0"/>
          </a:p>
        </p:txBody>
      </p:sp>
      <p:sp>
        <p:nvSpPr>
          <p:cNvPr id="3" name="Title 2"/>
          <p:cNvSpPr>
            <a:spLocks noGrp="1"/>
          </p:cNvSpPr>
          <p:nvPr>
            <p:ph type="title"/>
          </p:nvPr>
        </p:nvSpPr>
        <p:spPr/>
        <p:txBody>
          <a:bodyPr/>
          <a:lstStyle/>
          <a:p>
            <a:r>
              <a:rPr lang="en-US" dirty="0" smtClean="0"/>
              <a:t>principles</a:t>
            </a:r>
            <a:endParaRPr lang="en-US" dirty="0"/>
          </a:p>
        </p:txBody>
      </p:sp>
    </p:spTree>
    <p:extLst>
      <p:ext uri="{BB962C8B-B14F-4D97-AF65-F5344CB8AC3E}">
        <p14:creationId xmlns:p14="http://schemas.microsoft.com/office/powerpoint/2010/main" val="1600955331"/>
      </p:ext>
    </p:extLst>
  </p:cSld>
  <p:clrMapOvr>
    <a:masterClrMapping/>
  </p:clrMapOvr>
  <mc:AlternateContent xmlns:mc="http://schemas.openxmlformats.org/markup-compatibility/2006" xmlns:p14="http://schemas.microsoft.com/office/powerpoint/2010/main">
    <mc:Choice Requires="p14">
      <p:transition spd="slow" p14:dur="2000" advTm="4359"/>
    </mc:Choice>
    <mc:Fallback xmlns="">
      <p:transition xmlns:p14="http://schemas.microsoft.com/office/powerpoint/2010/main" spd="slow" advTm="4359"/>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2" y="1289303"/>
            <a:ext cx="6055858" cy="3305556"/>
          </a:xfrm>
        </p:spPr>
        <p:txBody>
          <a:bodyPr>
            <a:normAutofit fontScale="92500" lnSpcReduction="10000"/>
          </a:bodyPr>
          <a:lstStyle/>
          <a:p>
            <a:r>
              <a:rPr lang="en-US" sz="2800" b="1" dirty="0" smtClean="0"/>
              <a:t>Rule based approach</a:t>
            </a:r>
          </a:p>
          <a:p>
            <a:r>
              <a:rPr lang="en-US" sz="2800" b="1" dirty="0" smtClean="0"/>
              <a:t>Kant:</a:t>
            </a:r>
          </a:p>
          <a:p>
            <a:pPr lvl="1"/>
            <a:r>
              <a:rPr lang="en-US" sz="2000" dirty="0" smtClean="0"/>
              <a:t>Supreme </a:t>
            </a:r>
            <a:r>
              <a:rPr lang="en-US" sz="2000" dirty="0"/>
              <a:t>Categorical Imperative: </a:t>
            </a:r>
            <a:r>
              <a:rPr lang="en-US" sz="2000" b="1" dirty="0"/>
              <a:t>Act only according to the maxim whereby you can at the same time will that it should become a </a:t>
            </a:r>
            <a:r>
              <a:rPr lang="en-US" sz="2000" b="1" u="sng" dirty="0"/>
              <a:t>universal law</a:t>
            </a:r>
            <a:r>
              <a:rPr lang="en-US" sz="2000" b="1" dirty="0" smtClean="0"/>
              <a:t>.</a:t>
            </a:r>
          </a:p>
          <a:p>
            <a:r>
              <a:rPr lang="en-US" sz="2800" b="1" dirty="0" smtClean="0"/>
              <a:t>Hobbes:</a:t>
            </a:r>
          </a:p>
          <a:p>
            <a:pPr lvl="1"/>
            <a:r>
              <a:rPr lang="en-US" sz="2000" dirty="0" smtClean="0"/>
              <a:t>Natural law: </a:t>
            </a:r>
            <a:r>
              <a:rPr lang="en-US" sz="2000" b="1" dirty="0" smtClean="0"/>
              <a:t>“man </a:t>
            </a:r>
            <a:r>
              <a:rPr lang="en-US" sz="2000" b="1" dirty="0"/>
              <a:t>is forbidden to do what is destructive of his life or takes away of preserving the same…</a:t>
            </a:r>
            <a:r>
              <a:rPr lang="en-US" sz="2000" b="1" dirty="0" smtClean="0"/>
              <a:t>”</a:t>
            </a:r>
            <a:endParaRPr lang="en-US" sz="2000" b="1" dirty="0"/>
          </a:p>
        </p:txBody>
      </p:sp>
      <p:sp>
        <p:nvSpPr>
          <p:cNvPr id="3" name="Title 2"/>
          <p:cNvSpPr>
            <a:spLocks noGrp="1"/>
          </p:cNvSpPr>
          <p:nvPr>
            <p:ph type="title"/>
          </p:nvPr>
        </p:nvSpPr>
        <p:spPr/>
        <p:txBody>
          <a:bodyPr/>
          <a:lstStyle/>
          <a:p>
            <a:r>
              <a:rPr lang="en-US" dirty="0" smtClean="0"/>
              <a:t>principles</a:t>
            </a:r>
            <a:endParaRPr lang="en-US" dirty="0"/>
          </a:p>
        </p:txBody>
      </p:sp>
      <p:pic>
        <p:nvPicPr>
          <p:cNvPr id="4" name="Picture 3" descr="Hobbes.jpg"/>
          <p:cNvPicPr>
            <a:picLocks noChangeAspect="1"/>
          </p:cNvPicPr>
          <p:nvPr/>
        </p:nvPicPr>
        <p:blipFill>
          <a:blip r:embed="rId3">
            <a:extLst>
              <a:ext uri="{BEBA8EAE-BF5A-486C-A8C5-ECC9F3942E4B}">
                <a14:imgProps xmlns:a14="http://schemas.microsoft.com/office/drawing/2010/main">
                  <a14:imgLayer r:embed="rId4">
                    <a14:imgEffect>
                      <a14:backgroundRemoval t="3455" b="93455" l="3218" r="80941"/>
                    </a14:imgEffect>
                  </a14:imgLayer>
                </a14:imgProps>
              </a:ext>
              <a:ext uri="{28A0092B-C50C-407E-A947-70E740481C1C}">
                <a14:useLocalDpi xmlns:a14="http://schemas.microsoft.com/office/drawing/2010/main" val="0"/>
              </a:ext>
            </a:extLst>
          </a:blip>
          <a:stretch>
            <a:fillRect/>
          </a:stretch>
        </p:blipFill>
        <p:spPr>
          <a:xfrm>
            <a:off x="6436860" y="1401947"/>
            <a:ext cx="2425927" cy="3302623"/>
          </a:xfrm>
          <a:prstGeom prst="rect">
            <a:avLst/>
          </a:prstGeom>
        </p:spPr>
      </p:pic>
    </p:spTree>
    <p:extLst>
      <p:ext uri="{BB962C8B-B14F-4D97-AF65-F5344CB8AC3E}">
        <p14:creationId xmlns:p14="http://schemas.microsoft.com/office/powerpoint/2010/main" val="3780407298"/>
      </p:ext>
    </p:extLst>
  </p:cSld>
  <p:clrMapOvr>
    <a:masterClrMapping/>
  </p:clrMapOvr>
  <mc:AlternateContent xmlns:mc="http://schemas.openxmlformats.org/markup-compatibility/2006" xmlns:p14="http://schemas.microsoft.com/office/powerpoint/2010/main">
    <mc:Choice Requires="p14">
      <p:transition spd="slow" p14:dur="2000" advTm="117251"/>
    </mc:Choice>
    <mc:Fallback xmlns="">
      <p:transition xmlns:p14="http://schemas.microsoft.com/office/powerpoint/2010/main" spd="slow" advTm="117251"/>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289303"/>
            <a:ext cx="8230183" cy="3305556"/>
          </a:xfrm>
        </p:spPr>
        <p:txBody>
          <a:bodyPr>
            <a:normAutofit/>
          </a:bodyPr>
          <a:lstStyle/>
          <a:p>
            <a:r>
              <a:rPr lang="en-US" sz="2800" b="1" dirty="0" smtClean="0"/>
              <a:t>Life isn’t simple.</a:t>
            </a:r>
          </a:p>
          <a:p>
            <a:r>
              <a:rPr lang="en-US" sz="2800" b="1" dirty="0" smtClean="0"/>
              <a:t>History is filled with bad laws </a:t>
            </a:r>
            <a:r>
              <a:rPr lang="en-US" sz="2800" dirty="0" smtClean="0"/>
              <a:t>we shouldn’t have followed (e.g. slavery).</a:t>
            </a:r>
            <a:endParaRPr lang="en-US" sz="2800" dirty="0"/>
          </a:p>
          <a:p>
            <a:r>
              <a:rPr lang="en-US" sz="2800" dirty="0" smtClean="0"/>
              <a:t>Even </a:t>
            </a:r>
            <a:r>
              <a:rPr lang="en-US" sz="2800" b="1" dirty="0" smtClean="0"/>
              <a:t>the Golden Rule has exceptions</a:t>
            </a:r>
            <a:endParaRPr lang="en-US" sz="2800" b="1" dirty="0"/>
          </a:p>
          <a:p>
            <a:r>
              <a:rPr lang="en-US" sz="2400" dirty="0"/>
              <a:t>Shaw: “Do not do unto others as you would have them do unto you. They may have different tastes.”</a:t>
            </a:r>
          </a:p>
        </p:txBody>
      </p:sp>
      <p:sp>
        <p:nvSpPr>
          <p:cNvPr id="3" name="Title 2"/>
          <p:cNvSpPr>
            <a:spLocks noGrp="1"/>
          </p:cNvSpPr>
          <p:nvPr>
            <p:ph type="title"/>
          </p:nvPr>
        </p:nvSpPr>
        <p:spPr/>
        <p:txBody>
          <a:bodyPr/>
          <a:lstStyle/>
          <a:p>
            <a:r>
              <a:rPr lang="en-US" dirty="0" smtClean="0"/>
              <a:t>Difficulties of principles</a:t>
            </a:r>
            <a:endParaRPr lang="en-US" dirty="0"/>
          </a:p>
        </p:txBody>
      </p:sp>
    </p:spTree>
    <p:extLst>
      <p:ext uri="{BB962C8B-B14F-4D97-AF65-F5344CB8AC3E}">
        <p14:creationId xmlns:p14="http://schemas.microsoft.com/office/powerpoint/2010/main" val="3473430546"/>
      </p:ext>
    </p:extLst>
  </p:cSld>
  <p:clrMapOvr>
    <a:masterClrMapping/>
  </p:clrMapOvr>
  <mc:AlternateContent xmlns:mc="http://schemas.openxmlformats.org/markup-compatibility/2006" xmlns:p14="http://schemas.microsoft.com/office/powerpoint/2010/main">
    <mc:Choice Requires="p14">
      <p:transition spd="slow" p14:dur="2000" advTm="156914"/>
    </mc:Choice>
    <mc:Fallback xmlns="">
      <p:transition xmlns:p14="http://schemas.microsoft.com/office/powerpoint/2010/main" spd="slow" advTm="156914"/>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10000"/>
          </a:bodyPr>
          <a:lstStyle/>
          <a:p>
            <a:r>
              <a:rPr lang="en-US" dirty="0" smtClean="0"/>
              <a:t>The greatest good for the greatest number</a:t>
            </a:r>
            <a:endParaRPr lang="en-US" dirty="0"/>
          </a:p>
        </p:txBody>
      </p:sp>
      <p:sp>
        <p:nvSpPr>
          <p:cNvPr id="3" name="Title 2"/>
          <p:cNvSpPr>
            <a:spLocks noGrp="1"/>
          </p:cNvSpPr>
          <p:nvPr>
            <p:ph type="title"/>
          </p:nvPr>
        </p:nvSpPr>
        <p:spPr/>
        <p:txBody>
          <a:bodyPr/>
          <a:lstStyle/>
          <a:p>
            <a:r>
              <a:rPr lang="en-US" dirty="0" smtClean="0"/>
              <a:t>consequence</a:t>
            </a:r>
            <a:endParaRPr lang="en-US" dirty="0"/>
          </a:p>
        </p:txBody>
      </p:sp>
    </p:spTree>
    <p:extLst>
      <p:ext uri="{BB962C8B-B14F-4D97-AF65-F5344CB8AC3E}">
        <p14:creationId xmlns:p14="http://schemas.microsoft.com/office/powerpoint/2010/main" val="949452759"/>
      </p:ext>
    </p:extLst>
  </p:cSld>
  <p:clrMapOvr>
    <a:masterClrMapping/>
  </p:clrMapOvr>
  <mc:AlternateContent xmlns:mc="http://schemas.openxmlformats.org/markup-compatibility/2006" xmlns:p14="http://schemas.microsoft.com/office/powerpoint/2010/main">
    <mc:Choice Requires="p14">
      <p:transition spd="slow" p14:dur="2000" advTm="12978"/>
    </mc:Choice>
    <mc:Fallback xmlns="">
      <p:transition xmlns:p14="http://schemas.microsoft.com/office/powerpoint/2010/main" spd="slow" advTm="12978"/>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381260" cy="3305556"/>
          </a:xfrm>
        </p:spPr>
        <p:txBody>
          <a:bodyPr>
            <a:noAutofit/>
          </a:bodyPr>
          <a:lstStyle/>
          <a:p>
            <a:r>
              <a:rPr lang="en-US" sz="2400" b="1" dirty="0" smtClean="0"/>
              <a:t>Utilitarianism: </a:t>
            </a:r>
            <a:r>
              <a:rPr lang="en-US" sz="2400" dirty="0" smtClean="0"/>
              <a:t>The greatest good for the </a:t>
            </a:r>
            <a:r>
              <a:rPr lang="en-US" sz="2400" b="1" dirty="0" smtClean="0"/>
              <a:t>greatest number</a:t>
            </a:r>
          </a:p>
          <a:p>
            <a:r>
              <a:rPr lang="en-US" sz="2400" b="1" dirty="0" smtClean="0"/>
              <a:t>Mill: </a:t>
            </a:r>
            <a:r>
              <a:rPr lang="en-US" sz="2400" dirty="0"/>
              <a:t>“Decisions are judged by their consequences depending on the results to be maximized </a:t>
            </a:r>
            <a:r>
              <a:rPr lang="en-US" sz="2400" dirty="0" smtClean="0"/>
              <a:t>–</a:t>
            </a:r>
            <a:r>
              <a:rPr lang="en-US" sz="2400" dirty="0"/>
              <a:t> </a:t>
            </a:r>
            <a:r>
              <a:rPr lang="en-US" sz="2400" b="1" dirty="0" smtClean="0"/>
              <a:t>security</a:t>
            </a:r>
            <a:r>
              <a:rPr lang="en-US" sz="2400" b="1" dirty="0"/>
              <a:t>, happiness, pleasure, dignity</a:t>
            </a:r>
            <a:r>
              <a:rPr lang="en-US" sz="2400" dirty="0"/>
              <a:t>, and the like.</a:t>
            </a:r>
            <a:r>
              <a:rPr lang="en-US" sz="2400" dirty="0" smtClean="0"/>
              <a:t>”</a:t>
            </a:r>
          </a:p>
          <a:p>
            <a:r>
              <a:rPr lang="en-US" sz="2400" b="1" dirty="0" smtClean="0"/>
              <a:t>Hegel</a:t>
            </a:r>
            <a:r>
              <a:rPr lang="en-US" sz="2400" dirty="0" smtClean="0"/>
              <a:t>: </a:t>
            </a:r>
            <a:r>
              <a:rPr lang="en-US" sz="2400" dirty="0"/>
              <a:t>“judge </a:t>
            </a:r>
            <a:r>
              <a:rPr lang="en-US" sz="2400" dirty="0" smtClean="0"/>
              <a:t>an act </a:t>
            </a:r>
            <a:r>
              <a:rPr lang="en-US" sz="2400" dirty="0"/>
              <a:t>by its consequences, and make them the standard of what is right and </a:t>
            </a:r>
            <a:r>
              <a:rPr lang="en-US" sz="2400" dirty="0" smtClean="0"/>
              <a:t>good.”</a:t>
            </a:r>
          </a:p>
          <a:p>
            <a:r>
              <a:rPr lang="en-US" sz="2400" dirty="0" smtClean="0"/>
              <a:t>The ends justify the means</a:t>
            </a:r>
            <a:r>
              <a:rPr lang="mr-IN" sz="2400" dirty="0" smtClean="0"/>
              <a:t>…</a:t>
            </a:r>
            <a:r>
              <a:rPr lang="en-US" sz="2400" dirty="0" smtClean="0"/>
              <a:t>as long as the ends help the majority.</a:t>
            </a:r>
            <a:endParaRPr lang="en-US" sz="2400" dirty="0"/>
          </a:p>
        </p:txBody>
      </p:sp>
      <p:sp>
        <p:nvSpPr>
          <p:cNvPr id="3" name="Title 2"/>
          <p:cNvSpPr>
            <a:spLocks noGrp="1"/>
          </p:cNvSpPr>
          <p:nvPr>
            <p:ph type="title"/>
          </p:nvPr>
        </p:nvSpPr>
        <p:spPr/>
        <p:txBody>
          <a:bodyPr/>
          <a:lstStyle/>
          <a:p>
            <a:r>
              <a:rPr lang="en-US" dirty="0" smtClean="0"/>
              <a:t>consequence</a:t>
            </a:r>
            <a:endParaRPr lang="en-US" dirty="0"/>
          </a:p>
        </p:txBody>
      </p:sp>
    </p:spTree>
    <p:extLst>
      <p:ext uri="{BB962C8B-B14F-4D97-AF65-F5344CB8AC3E}">
        <p14:creationId xmlns:p14="http://schemas.microsoft.com/office/powerpoint/2010/main" val="2573072561"/>
      </p:ext>
    </p:extLst>
  </p:cSld>
  <p:clrMapOvr>
    <a:masterClrMapping/>
  </p:clrMapOvr>
  <mc:AlternateContent xmlns:mc="http://schemas.openxmlformats.org/markup-compatibility/2006" xmlns:p14="http://schemas.microsoft.com/office/powerpoint/2010/main">
    <mc:Choice Requires="p14">
      <p:transition spd="slow" p14:dur="2000" advTm="54877"/>
    </mc:Choice>
    <mc:Fallback xmlns="">
      <p:transition xmlns:p14="http://schemas.microsoft.com/office/powerpoint/2010/main" spd="slow" advTm="54877"/>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3791857" cy="2593268"/>
          </a:xfrm>
        </p:spPr>
        <p:txBody>
          <a:bodyPr>
            <a:noAutofit/>
          </a:bodyPr>
          <a:lstStyle/>
          <a:p>
            <a:r>
              <a:rPr lang="en-US" sz="2400" dirty="0" smtClean="0"/>
              <a:t>Disregards the rights of the minority (e.g. slavery yet again)</a:t>
            </a:r>
          </a:p>
          <a:p>
            <a:r>
              <a:rPr lang="en-US" sz="2400" dirty="0" smtClean="0"/>
              <a:t>Used to justify terrible actions</a:t>
            </a:r>
          </a:p>
          <a:p>
            <a:r>
              <a:rPr lang="en-US" sz="2400" dirty="0" smtClean="0"/>
              <a:t>Checks and balances</a:t>
            </a:r>
            <a:endParaRPr lang="en-US" sz="2400" dirty="0"/>
          </a:p>
        </p:txBody>
      </p:sp>
      <p:sp>
        <p:nvSpPr>
          <p:cNvPr id="3" name="Title 2"/>
          <p:cNvSpPr>
            <a:spLocks noGrp="1"/>
          </p:cNvSpPr>
          <p:nvPr>
            <p:ph type="title"/>
          </p:nvPr>
        </p:nvSpPr>
        <p:spPr/>
        <p:txBody>
          <a:bodyPr/>
          <a:lstStyle/>
          <a:p>
            <a:r>
              <a:rPr lang="en-US" dirty="0" smtClean="0"/>
              <a:t>Difficulties of consequence</a:t>
            </a:r>
            <a:endParaRPr lang="en-US" dirty="0"/>
          </a:p>
        </p:txBody>
      </p:sp>
      <p:pic>
        <p:nvPicPr>
          <p:cNvPr id="4" name="Picture 3" descr="dupontcircle.jpg"/>
          <p:cNvPicPr>
            <a:picLocks noChangeAspect="1"/>
          </p:cNvPicPr>
          <p:nvPr/>
        </p:nvPicPr>
        <p:blipFill rotWithShape="1">
          <a:blip r:embed="rId3" cstate="print">
            <a:extLst>
              <a:ext uri="{28A0092B-C50C-407E-A947-70E740481C1C}">
                <a14:useLocalDpi xmlns:a14="http://schemas.microsoft.com/office/drawing/2010/main" val="0"/>
              </a:ext>
            </a:extLst>
          </a:blip>
          <a:srcRect l="-15580" r="15580"/>
          <a:stretch/>
        </p:blipFill>
        <p:spPr>
          <a:xfrm>
            <a:off x="3429000" y="1333500"/>
            <a:ext cx="5333260" cy="3555507"/>
          </a:xfrm>
          <a:prstGeom prst="rect">
            <a:avLst/>
          </a:prstGeom>
        </p:spPr>
      </p:pic>
    </p:spTree>
    <p:extLst>
      <p:ext uri="{BB962C8B-B14F-4D97-AF65-F5344CB8AC3E}">
        <p14:creationId xmlns:p14="http://schemas.microsoft.com/office/powerpoint/2010/main" val="3702136488"/>
      </p:ext>
    </p:extLst>
  </p:cSld>
  <p:clrMapOvr>
    <a:masterClrMapping/>
  </p:clrMapOvr>
  <mc:AlternateContent xmlns:mc="http://schemas.openxmlformats.org/markup-compatibility/2006" xmlns:p14="http://schemas.microsoft.com/office/powerpoint/2010/main">
    <mc:Choice Requires="p14">
      <p:transition spd="slow" p14:dur="2000" advTm="75888"/>
    </mc:Choice>
    <mc:Fallback xmlns="">
      <p:transition xmlns:p14="http://schemas.microsoft.com/office/powerpoint/2010/main" spd="slow" advTm="75888"/>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289303"/>
            <a:ext cx="4172856" cy="3552904"/>
          </a:xfrm>
        </p:spPr>
        <p:txBody>
          <a:bodyPr>
            <a:noAutofit/>
          </a:bodyPr>
          <a:lstStyle/>
          <a:p>
            <a:r>
              <a:rPr lang="en-US" sz="2400" b="1" dirty="0" smtClean="0"/>
              <a:t>Machiavelli</a:t>
            </a:r>
          </a:p>
          <a:p>
            <a:r>
              <a:rPr lang="en-US" sz="2400" b="1" dirty="0" smtClean="0"/>
              <a:t>Believes good is power.</a:t>
            </a:r>
          </a:p>
          <a:p>
            <a:r>
              <a:rPr lang="en-US" sz="2400" b="1" dirty="0" smtClean="0"/>
              <a:t>Believes in the greatest good for the leader, not for the majority.</a:t>
            </a:r>
          </a:p>
          <a:p>
            <a:r>
              <a:rPr lang="en-US" sz="2400" b="1" dirty="0" smtClean="0"/>
              <a:t>Who do we serve as communicators?</a:t>
            </a:r>
          </a:p>
          <a:p>
            <a:endParaRPr lang="en-US" sz="2400" b="1" dirty="0" smtClean="0"/>
          </a:p>
          <a:p>
            <a:endParaRPr lang="en-US" sz="2400" dirty="0"/>
          </a:p>
        </p:txBody>
      </p:sp>
      <p:sp>
        <p:nvSpPr>
          <p:cNvPr id="3" name="Title 2"/>
          <p:cNvSpPr>
            <a:spLocks noGrp="1"/>
          </p:cNvSpPr>
          <p:nvPr>
            <p:ph type="title"/>
          </p:nvPr>
        </p:nvSpPr>
        <p:spPr>
          <a:xfrm>
            <a:off x="381000" y="266885"/>
            <a:ext cx="4172857" cy="790796"/>
          </a:xfrm>
        </p:spPr>
        <p:txBody>
          <a:bodyPr/>
          <a:lstStyle/>
          <a:p>
            <a:r>
              <a:rPr lang="en-US" dirty="0" smtClean="0"/>
              <a:t>POLITICS</a:t>
            </a:r>
            <a:endParaRPr lang="en-US" dirty="0"/>
          </a:p>
        </p:txBody>
      </p:sp>
      <p:pic>
        <p:nvPicPr>
          <p:cNvPr id="4" name="Picture 3" descr="princ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6160" y="266885"/>
            <a:ext cx="3086100" cy="4711700"/>
          </a:xfrm>
          <a:prstGeom prst="rect">
            <a:avLst/>
          </a:prstGeom>
        </p:spPr>
      </p:pic>
    </p:spTree>
    <p:extLst>
      <p:ext uri="{BB962C8B-B14F-4D97-AF65-F5344CB8AC3E}">
        <p14:creationId xmlns:p14="http://schemas.microsoft.com/office/powerpoint/2010/main" val="620017377"/>
      </p:ext>
    </p:extLst>
  </p:cSld>
  <p:clrMapOvr>
    <a:masterClrMapping/>
  </p:clrMapOvr>
  <mc:AlternateContent xmlns:mc="http://schemas.openxmlformats.org/markup-compatibility/2006" xmlns:p14="http://schemas.microsoft.com/office/powerpoint/2010/main">
    <mc:Choice Requires="p14">
      <p:transition spd="slow" p14:dur="2000" advTm="90738"/>
    </mc:Choice>
    <mc:Fallback xmlns="">
      <p:transition xmlns:p14="http://schemas.microsoft.com/office/powerpoint/2010/main" spd="slow" advTm="90738"/>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62800" y="2169208"/>
            <a:ext cx="1600201" cy="2048892"/>
          </a:xfrm>
        </p:spPr>
        <p:txBody>
          <a:bodyPr>
            <a:normAutofit/>
          </a:bodyPr>
          <a:lstStyle/>
          <a:p>
            <a:r>
              <a:rPr lang="en-US" sz="1800" dirty="0" smtClean="0"/>
              <a:t>Virtue</a:t>
            </a:r>
          </a:p>
          <a:p>
            <a:r>
              <a:rPr lang="en-US" sz="1800" dirty="0" smtClean="0"/>
              <a:t>Principle</a:t>
            </a:r>
          </a:p>
          <a:p>
            <a:r>
              <a:rPr lang="en-US" sz="1800" dirty="0" smtClean="0"/>
              <a:t>Consequence</a:t>
            </a:r>
          </a:p>
          <a:p>
            <a:r>
              <a:rPr lang="en-US" sz="1800" dirty="0" smtClean="0"/>
              <a:t>Politics</a:t>
            </a:r>
            <a:endParaRPr lang="en-US" sz="1800" dirty="0"/>
          </a:p>
        </p:txBody>
      </p:sp>
      <p:sp>
        <p:nvSpPr>
          <p:cNvPr id="3" name="Title 2"/>
          <p:cNvSpPr>
            <a:spLocks noGrp="1"/>
          </p:cNvSpPr>
          <p:nvPr>
            <p:ph type="title"/>
          </p:nvPr>
        </p:nvSpPr>
        <p:spPr/>
        <p:txBody>
          <a:bodyPr/>
          <a:lstStyle/>
          <a:p>
            <a:r>
              <a:rPr lang="en-US" dirty="0" smtClean="0"/>
              <a:t>QUICK RECAP</a:t>
            </a:r>
            <a:endParaRPr lang="en-US" dirty="0"/>
          </a:p>
        </p:txBody>
      </p:sp>
    </p:spTree>
    <p:extLst>
      <p:ext uri="{BB962C8B-B14F-4D97-AF65-F5344CB8AC3E}">
        <p14:creationId xmlns:p14="http://schemas.microsoft.com/office/powerpoint/2010/main" val="3263006448"/>
      </p:ext>
    </p:extLst>
  </p:cSld>
  <p:clrMapOvr>
    <a:masterClrMapping/>
  </p:clrMapOvr>
  <mc:AlternateContent xmlns:mc="http://schemas.openxmlformats.org/markup-compatibility/2006" xmlns:p14="http://schemas.microsoft.com/office/powerpoint/2010/main">
    <mc:Choice Requires="p14">
      <p:transition spd="slow" p14:dur="2000" advTm="5117"/>
    </mc:Choice>
    <mc:Fallback xmlns="">
      <p:transition xmlns:p14="http://schemas.microsoft.com/office/powerpoint/2010/main" spd="slow" advTm="5117"/>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381260" cy="3445300"/>
          </a:xfrm>
        </p:spPr>
        <p:txBody>
          <a:bodyPr>
            <a:noAutofit/>
          </a:bodyPr>
          <a:lstStyle/>
          <a:p>
            <a:r>
              <a:rPr lang="en-US" sz="2800" dirty="0" smtClean="0"/>
              <a:t>A leader wants to build a road between Springfield and Clarksville, but this would mean destroying homes and businesses along the way.</a:t>
            </a:r>
          </a:p>
          <a:p>
            <a:r>
              <a:rPr lang="en-US" sz="2800" dirty="0" smtClean="0"/>
              <a:t>What would the person of virtue consider?</a:t>
            </a:r>
          </a:p>
          <a:p>
            <a:r>
              <a:rPr lang="en-US" sz="2800" dirty="0" smtClean="0"/>
              <a:t>What would the person of principle consider?</a:t>
            </a:r>
          </a:p>
          <a:p>
            <a:r>
              <a:rPr lang="en-US" sz="2800" dirty="0" smtClean="0"/>
              <a:t>What would the person of consequence consider?</a:t>
            </a:r>
          </a:p>
          <a:p>
            <a:r>
              <a:rPr lang="en-US" sz="2800" dirty="0" smtClean="0"/>
              <a:t>What would the Machiavellian consider?</a:t>
            </a:r>
          </a:p>
          <a:p>
            <a:endParaRPr lang="en-US" sz="2800" dirty="0"/>
          </a:p>
        </p:txBody>
      </p:sp>
      <p:sp>
        <p:nvSpPr>
          <p:cNvPr id="3" name="Title 2"/>
          <p:cNvSpPr>
            <a:spLocks noGrp="1"/>
          </p:cNvSpPr>
          <p:nvPr>
            <p:ph type="title"/>
          </p:nvPr>
        </p:nvSpPr>
        <p:spPr/>
        <p:txBody>
          <a:bodyPr/>
          <a:lstStyle/>
          <a:p>
            <a:r>
              <a:rPr lang="en-US" dirty="0" smtClean="0"/>
              <a:t>Springfield and </a:t>
            </a:r>
            <a:r>
              <a:rPr lang="en-US" dirty="0" err="1" smtClean="0"/>
              <a:t>clarksville</a:t>
            </a:r>
            <a:endParaRPr lang="en-US" dirty="0"/>
          </a:p>
        </p:txBody>
      </p:sp>
    </p:spTree>
    <p:extLst>
      <p:ext uri="{BB962C8B-B14F-4D97-AF65-F5344CB8AC3E}">
        <p14:creationId xmlns:p14="http://schemas.microsoft.com/office/powerpoint/2010/main" val="1404833401"/>
      </p:ext>
    </p:extLst>
  </p:cSld>
  <p:clrMapOvr>
    <a:masterClrMapping/>
  </p:clrMapOvr>
  <mc:AlternateContent xmlns:mc="http://schemas.openxmlformats.org/markup-compatibility/2006" xmlns:p14="http://schemas.microsoft.com/office/powerpoint/2010/main">
    <mc:Choice Requires="p14">
      <p:transition spd="slow" p14:dur="2000" advTm="90673"/>
    </mc:Choice>
    <mc:Fallback xmlns="">
      <p:transition xmlns:p14="http://schemas.microsoft.com/office/powerpoint/2010/main" spd="slow" advTm="90673"/>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381260" cy="3445300"/>
          </a:xfrm>
        </p:spPr>
        <p:txBody>
          <a:bodyPr>
            <a:noAutofit/>
          </a:bodyPr>
          <a:lstStyle/>
          <a:p>
            <a:r>
              <a:rPr lang="en-US" sz="2800" dirty="0" smtClean="0"/>
              <a:t>Virtue: justice, generosity, courage, honesty.</a:t>
            </a:r>
          </a:p>
          <a:p>
            <a:r>
              <a:rPr lang="en-US" sz="2800" dirty="0" smtClean="0"/>
              <a:t>Principle: Legal ability and precedence.</a:t>
            </a:r>
          </a:p>
          <a:p>
            <a:r>
              <a:rPr lang="en-US" sz="2800" dirty="0" smtClean="0"/>
              <a:t>Consequence: Transportation for many versus land ownership of a few.</a:t>
            </a:r>
          </a:p>
          <a:p>
            <a:r>
              <a:rPr lang="en-US" sz="2800" dirty="0" smtClean="0"/>
              <a:t>Machiavelli: Will this get me more power, obedience, votes?</a:t>
            </a:r>
          </a:p>
          <a:p>
            <a:endParaRPr lang="en-US" sz="2800" dirty="0"/>
          </a:p>
        </p:txBody>
      </p:sp>
      <p:sp>
        <p:nvSpPr>
          <p:cNvPr id="3" name="Title 2"/>
          <p:cNvSpPr>
            <a:spLocks noGrp="1"/>
          </p:cNvSpPr>
          <p:nvPr>
            <p:ph type="title"/>
          </p:nvPr>
        </p:nvSpPr>
        <p:spPr/>
        <p:txBody>
          <a:bodyPr/>
          <a:lstStyle/>
          <a:p>
            <a:r>
              <a:rPr lang="en-US" dirty="0" smtClean="0"/>
              <a:t>Springfield and </a:t>
            </a:r>
            <a:r>
              <a:rPr lang="en-US" dirty="0" err="1" smtClean="0"/>
              <a:t>clarksville</a:t>
            </a:r>
            <a:endParaRPr lang="en-US" dirty="0"/>
          </a:p>
        </p:txBody>
      </p:sp>
    </p:spTree>
    <p:extLst>
      <p:ext uri="{BB962C8B-B14F-4D97-AF65-F5344CB8AC3E}">
        <p14:creationId xmlns:p14="http://schemas.microsoft.com/office/powerpoint/2010/main" val="627544336"/>
      </p:ext>
    </p:extLst>
  </p:cSld>
  <p:clrMapOvr>
    <a:masterClrMapping/>
  </p:clrMapOvr>
  <mc:AlternateContent xmlns:mc="http://schemas.openxmlformats.org/markup-compatibility/2006" xmlns:p14="http://schemas.microsoft.com/office/powerpoint/2010/main">
    <mc:Choice Requires="p14">
      <p:transition spd="slow" p14:dur="2000" advTm="65998"/>
    </mc:Choice>
    <mc:Fallback xmlns="">
      <p:transition xmlns:p14="http://schemas.microsoft.com/office/powerpoint/2010/main" spd="slow" advTm="65998"/>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US" sz="1800" dirty="0" smtClean="0"/>
              <a:t>Right</a:t>
            </a:r>
          </a:p>
          <a:p>
            <a:r>
              <a:rPr lang="en-US" sz="1800" dirty="0" smtClean="0"/>
              <a:t>Versus</a:t>
            </a:r>
          </a:p>
          <a:p>
            <a:r>
              <a:rPr lang="en-US" sz="1800" dirty="0" smtClean="0"/>
              <a:t>right</a:t>
            </a:r>
            <a:endParaRPr lang="en-US" sz="1800" dirty="0"/>
          </a:p>
        </p:txBody>
      </p:sp>
      <p:sp>
        <p:nvSpPr>
          <p:cNvPr id="3" name="Title 2"/>
          <p:cNvSpPr>
            <a:spLocks noGrp="1"/>
          </p:cNvSpPr>
          <p:nvPr>
            <p:ph type="title"/>
          </p:nvPr>
        </p:nvSpPr>
        <p:spPr/>
        <p:txBody>
          <a:bodyPr/>
          <a:lstStyle/>
          <a:p>
            <a:r>
              <a:rPr lang="en-US" dirty="0" smtClean="0"/>
              <a:t>ethical dilemmas and the ethical triangle</a:t>
            </a:r>
            <a:endParaRPr lang="en-US" dirty="0"/>
          </a:p>
        </p:txBody>
      </p:sp>
    </p:spTree>
    <p:extLst>
      <p:ext uri="{BB962C8B-B14F-4D97-AF65-F5344CB8AC3E}">
        <p14:creationId xmlns:p14="http://schemas.microsoft.com/office/powerpoint/2010/main" val="1071785172"/>
      </p:ext>
    </p:extLst>
  </p:cSld>
  <p:clrMapOvr>
    <a:masterClrMapping/>
  </p:clrMapOvr>
  <mc:AlternateContent xmlns:mc="http://schemas.openxmlformats.org/markup-compatibility/2006" xmlns:p14="http://schemas.microsoft.com/office/powerpoint/2010/main">
    <mc:Choice Requires="p14">
      <p:transition spd="slow" p14:dur="2000" advTm="8510"/>
    </mc:Choice>
    <mc:Fallback xmlns="">
      <p:transition xmlns:p14="http://schemas.microsoft.com/office/powerpoint/2010/main" spd="slow" advTm="8510"/>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407893" cy="430710"/>
          </a:xfrm>
        </p:spPr>
        <p:txBody>
          <a:bodyPr>
            <a:normAutofit/>
          </a:bodyPr>
          <a:lstStyle/>
          <a:p>
            <a:r>
              <a:rPr lang="en-US" dirty="0" smtClean="0"/>
              <a:t>Framing the question based on virtue, principle, and consequence.</a:t>
            </a:r>
          </a:p>
          <a:p>
            <a:pPr lvl="1"/>
            <a:endParaRPr lang="en-US" dirty="0" smtClean="0"/>
          </a:p>
          <a:p>
            <a:endParaRPr lang="en-US" dirty="0"/>
          </a:p>
        </p:txBody>
      </p:sp>
      <p:sp>
        <p:nvSpPr>
          <p:cNvPr id="3" name="Title 2"/>
          <p:cNvSpPr>
            <a:spLocks noGrp="1"/>
          </p:cNvSpPr>
          <p:nvPr>
            <p:ph type="title"/>
          </p:nvPr>
        </p:nvSpPr>
        <p:spPr/>
        <p:txBody>
          <a:bodyPr/>
          <a:lstStyle/>
          <a:p>
            <a:r>
              <a:rPr lang="en-US" dirty="0" smtClean="0"/>
              <a:t>The ethical triangle</a:t>
            </a:r>
            <a:endParaRPr lang="en-US" dirty="0"/>
          </a:p>
        </p:txBody>
      </p:sp>
      <p:sp>
        <p:nvSpPr>
          <p:cNvPr id="4" name="Isosceles Triangle 3"/>
          <p:cNvSpPr/>
          <p:nvPr/>
        </p:nvSpPr>
        <p:spPr>
          <a:xfrm>
            <a:off x="1510372" y="2222787"/>
            <a:ext cx="2685866" cy="231540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2476031" y="1733244"/>
            <a:ext cx="748084" cy="369332"/>
          </a:xfrm>
          <a:prstGeom prst="rect">
            <a:avLst/>
          </a:prstGeom>
          <a:noFill/>
        </p:spPr>
        <p:txBody>
          <a:bodyPr wrap="none" rtlCol="0">
            <a:spAutoFit/>
          </a:bodyPr>
          <a:lstStyle/>
          <a:p>
            <a:r>
              <a:rPr lang="en-US" dirty="0" smtClean="0"/>
              <a:t>Virtue</a:t>
            </a:r>
            <a:endParaRPr lang="en-US" dirty="0"/>
          </a:p>
        </p:txBody>
      </p:sp>
      <p:sp>
        <p:nvSpPr>
          <p:cNvPr id="6" name="TextBox 5"/>
          <p:cNvSpPr txBox="1"/>
          <p:nvPr/>
        </p:nvSpPr>
        <p:spPr>
          <a:xfrm>
            <a:off x="4308414" y="4353522"/>
            <a:ext cx="1382109" cy="369332"/>
          </a:xfrm>
          <a:prstGeom prst="rect">
            <a:avLst/>
          </a:prstGeom>
          <a:noFill/>
        </p:spPr>
        <p:txBody>
          <a:bodyPr wrap="none" rtlCol="0">
            <a:spAutoFit/>
          </a:bodyPr>
          <a:lstStyle/>
          <a:p>
            <a:r>
              <a:rPr lang="en-US" dirty="0" smtClean="0"/>
              <a:t>Consequence</a:t>
            </a:r>
            <a:endParaRPr lang="en-US" dirty="0"/>
          </a:p>
        </p:txBody>
      </p:sp>
      <p:sp>
        <p:nvSpPr>
          <p:cNvPr id="7" name="TextBox 6"/>
          <p:cNvSpPr txBox="1"/>
          <p:nvPr/>
        </p:nvSpPr>
        <p:spPr>
          <a:xfrm>
            <a:off x="360063" y="4360949"/>
            <a:ext cx="961471" cy="369332"/>
          </a:xfrm>
          <a:prstGeom prst="rect">
            <a:avLst/>
          </a:prstGeom>
          <a:noFill/>
        </p:spPr>
        <p:txBody>
          <a:bodyPr wrap="none" rtlCol="0">
            <a:spAutoFit/>
          </a:bodyPr>
          <a:lstStyle/>
          <a:p>
            <a:r>
              <a:rPr lang="en-US" dirty="0" smtClean="0"/>
              <a:t>Principle</a:t>
            </a:r>
            <a:endParaRPr lang="en-US" dirty="0"/>
          </a:p>
        </p:txBody>
      </p:sp>
      <p:sp>
        <p:nvSpPr>
          <p:cNvPr id="8" name="TextBox 7"/>
          <p:cNvSpPr txBox="1"/>
          <p:nvPr/>
        </p:nvSpPr>
        <p:spPr>
          <a:xfrm>
            <a:off x="5690523" y="1754765"/>
            <a:ext cx="3071737" cy="3036729"/>
          </a:xfrm>
          <a:prstGeom prst="rect">
            <a:avLst/>
          </a:prstGeom>
          <a:noFill/>
        </p:spPr>
        <p:txBody>
          <a:bodyPr wrap="square" rtlCol="0">
            <a:spAutoFit/>
          </a:bodyPr>
          <a:lstStyle/>
          <a:p>
            <a:pPr marL="285750" indent="-285750">
              <a:lnSpc>
                <a:spcPct val="120000"/>
              </a:lnSpc>
              <a:buFont typeface="Arial"/>
              <a:buChar char="•"/>
            </a:pPr>
            <a:r>
              <a:rPr lang="en-US" sz="2000" dirty="0"/>
              <a:t>Define the </a:t>
            </a:r>
            <a:r>
              <a:rPr lang="en-US" sz="2000" dirty="0" smtClean="0"/>
              <a:t>problem</a:t>
            </a:r>
          </a:p>
          <a:p>
            <a:pPr marL="742950" lvl="1" indent="-285750">
              <a:lnSpc>
                <a:spcPct val="120000"/>
              </a:lnSpc>
              <a:buFont typeface="Arial"/>
              <a:buChar char="•"/>
            </a:pPr>
            <a:r>
              <a:rPr lang="en-US" sz="2000" dirty="0" smtClean="0"/>
              <a:t>right </a:t>
            </a:r>
            <a:r>
              <a:rPr lang="en-US" sz="2000" dirty="0"/>
              <a:t>vs. right</a:t>
            </a:r>
          </a:p>
          <a:p>
            <a:pPr marL="285750" indent="-285750">
              <a:lnSpc>
                <a:spcPct val="120000"/>
              </a:lnSpc>
              <a:buFont typeface="Arial"/>
              <a:buChar char="•"/>
            </a:pPr>
            <a:r>
              <a:rPr lang="en-US" sz="2000" dirty="0"/>
              <a:t>Consider </a:t>
            </a:r>
            <a:r>
              <a:rPr lang="en-US" sz="2000" dirty="0" smtClean="0"/>
              <a:t>responses</a:t>
            </a:r>
            <a:endParaRPr lang="en-US" sz="2000" dirty="0"/>
          </a:p>
          <a:p>
            <a:pPr marL="285750" indent="-285750">
              <a:lnSpc>
                <a:spcPct val="120000"/>
              </a:lnSpc>
              <a:buFont typeface="Arial"/>
              <a:buChar char="•"/>
            </a:pPr>
            <a:r>
              <a:rPr lang="en-US" sz="2000" dirty="0"/>
              <a:t>Test </a:t>
            </a:r>
            <a:r>
              <a:rPr lang="en-US" sz="2000" dirty="0" smtClean="0"/>
              <a:t>response </a:t>
            </a:r>
            <a:r>
              <a:rPr lang="en-US" sz="2000" dirty="0"/>
              <a:t>against the ethical triangle</a:t>
            </a:r>
          </a:p>
          <a:p>
            <a:pPr marL="285750" indent="-285750">
              <a:lnSpc>
                <a:spcPct val="120000"/>
              </a:lnSpc>
              <a:buFont typeface="Arial"/>
              <a:buChar char="•"/>
            </a:pPr>
            <a:r>
              <a:rPr lang="en-US" sz="2000" dirty="0"/>
              <a:t>Consider </a:t>
            </a:r>
            <a:r>
              <a:rPr lang="en-US" sz="2000" dirty="0" smtClean="0"/>
              <a:t>other responses</a:t>
            </a:r>
            <a:endParaRPr lang="en-US" sz="2000" dirty="0"/>
          </a:p>
          <a:p>
            <a:pPr marL="285750" indent="-285750">
              <a:lnSpc>
                <a:spcPct val="120000"/>
              </a:lnSpc>
              <a:buFont typeface="Arial"/>
              <a:buChar char="•"/>
            </a:pPr>
            <a:r>
              <a:rPr lang="en-US" sz="2000" dirty="0"/>
              <a:t>Choose </a:t>
            </a:r>
            <a:r>
              <a:rPr lang="en-US" sz="2000" dirty="0" smtClean="0"/>
              <a:t>response</a:t>
            </a:r>
            <a:endParaRPr lang="en-US" sz="2000" dirty="0"/>
          </a:p>
          <a:p>
            <a:pPr marL="285750" indent="-285750">
              <a:lnSpc>
                <a:spcPct val="120000"/>
              </a:lnSpc>
              <a:buFont typeface="Arial"/>
              <a:buChar char="•"/>
            </a:pPr>
            <a:r>
              <a:rPr lang="en-US" sz="2000" dirty="0"/>
              <a:t>Implement </a:t>
            </a:r>
            <a:r>
              <a:rPr lang="en-US" sz="2000" dirty="0" smtClean="0"/>
              <a:t>response</a:t>
            </a:r>
            <a:endParaRPr lang="en-US" sz="2000" dirty="0"/>
          </a:p>
        </p:txBody>
      </p:sp>
    </p:spTree>
    <p:extLst>
      <p:ext uri="{BB962C8B-B14F-4D97-AF65-F5344CB8AC3E}">
        <p14:creationId xmlns:p14="http://schemas.microsoft.com/office/powerpoint/2010/main" val="1787197735"/>
      </p:ext>
    </p:extLst>
  </p:cSld>
  <p:clrMapOvr>
    <a:masterClrMapping/>
  </p:clrMapOvr>
  <mc:AlternateContent xmlns:mc="http://schemas.openxmlformats.org/markup-compatibility/2006" xmlns:p14="http://schemas.microsoft.com/office/powerpoint/2010/main">
    <mc:Choice Requires="p14">
      <p:transition spd="slow" p14:dur="2000" advTm="39588"/>
    </mc:Choice>
    <mc:Fallback xmlns="">
      <p:transition xmlns:p14="http://schemas.microsoft.com/office/powerpoint/2010/main" spd="slow" advTm="39588"/>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3"/>
            <a:ext cx="8381260" cy="3445300"/>
          </a:xfrm>
        </p:spPr>
        <p:txBody>
          <a:bodyPr>
            <a:noAutofit/>
          </a:bodyPr>
          <a:lstStyle/>
          <a:p>
            <a:r>
              <a:rPr lang="en-US" sz="2800" dirty="0" smtClean="0"/>
              <a:t>You are participating in a presentation on ethics at a conference.</a:t>
            </a:r>
          </a:p>
          <a:p>
            <a:r>
              <a:rPr lang="en-US" sz="2800" dirty="0" smtClean="0"/>
              <a:t>You have questions but don’t want to be embarrassed.</a:t>
            </a:r>
          </a:p>
        </p:txBody>
      </p:sp>
      <p:sp>
        <p:nvSpPr>
          <p:cNvPr id="3" name="Title 2"/>
          <p:cNvSpPr>
            <a:spLocks noGrp="1"/>
          </p:cNvSpPr>
          <p:nvPr>
            <p:ph type="title"/>
          </p:nvPr>
        </p:nvSpPr>
        <p:spPr/>
        <p:txBody>
          <a:bodyPr/>
          <a:lstStyle/>
          <a:p>
            <a:r>
              <a:rPr lang="en-US" dirty="0" smtClean="0"/>
              <a:t>First DILEMMA: public speaking</a:t>
            </a:r>
            <a:endParaRPr lang="en-US" dirty="0"/>
          </a:p>
        </p:txBody>
      </p:sp>
    </p:spTree>
    <p:extLst>
      <p:ext uri="{BB962C8B-B14F-4D97-AF65-F5344CB8AC3E}">
        <p14:creationId xmlns:p14="http://schemas.microsoft.com/office/powerpoint/2010/main" val="186541982"/>
      </p:ext>
    </p:extLst>
  </p:cSld>
  <p:clrMapOvr>
    <a:masterClrMapping/>
  </p:clrMapOvr>
  <mc:AlternateContent xmlns:mc="http://schemas.openxmlformats.org/markup-compatibility/2006" xmlns:p14="http://schemas.microsoft.com/office/powerpoint/2010/main">
    <mc:Choice Requires="p14">
      <p:transition spd="slow" p14:dur="2000" advTm="90673"/>
    </mc:Choice>
    <mc:Fallback xmlns="">
      <p:transition xmlns:p14="http://schemas.microsoft.com/office/powerpoint/2010/main" spd="slow" advTm="90673"/>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Possible responses</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3200" dirty="0"/>
              <a:t>Define the problem</a:t>
            </a:r>
          </a:p>
          <a:p>
            <a:pPr marL="285750" indent="-285750">
              <a:lnSpc>
                <a:spcPct val="120000"/>
              </a:lnSpc>
              <a:buFont typeface="Arial"/>
              <a:buChar char="•"/>
            </a:pPr>
            <a:r>
              <a:rPr lang="en-US" sz="3200" dirty="0" smtClean="0"/>
              <a:t>Consider responses</a:t>
            </a:r>
          </a:p>
          <a:p>
            <a:pPr marL="285750" indent="-285750">
              <a:lnSpc>
                <a:spcPct val="120000"/>
              </a:lnSpc>
              <a:buFont typeface="Arial"/>
              <a:buChar char="•"/>
            </a:pPr>
            <a:r>
              <a:rPr lang="en-US" sz="3200" dirty="0" smtClean="0"/>
              <a:t>Consider audience and other participants</a:t>
            </a:r>
            <a:endParaRPr lang="en-US" sz="3200" dirty="0"/>
          </a:p>
        </p:txBody>
      </p:sp>
    </p:spTree>
    <p:extLst>
      <p:ext uri="{BB962C8B-B14F-4D97-AF65-F5344CB8AC3E}">
        <p14:creationId xmlns:p14="http://schemas.microsoft.com/office/powerpoint/2010/main" val="3263088626"/>
      </p:ext>
    </p:extLst>
  </p:cSld>
  <p:clrMapOvr>
    <a:masterClrMapping/>
  </p:clrMapOvr>
  <mc:AlternateContent xmlns:mc="http://schemas.openxmlformats.org/markup-compatibility/2006" xmlns:p14="http://schemas.microsoft.com/office/powerpoint/2010/main">
    <mc:Choice Requires="p14">
      <p:transition spd="slow" p14:dur="2000" advTm="57826"/>
    </mc:Choice>
    <mc:Fallback xmlns="">
      <p:transition xmlns:p14="http://schemas.microsoft.com/office/powerpoint/2010/main" spd="slow" advTm="57826"/>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Test response against triangle</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600" dirty="0" smtClean="0"/>
              <a:t>Virtues: </a:t>
            </a:r>
            <a:r>
              <a:rPr lang="en-US" sz="2400" dirty="0" smtClean="0"/>
              <a:t>Advocacy</a:t>
            </a:r>
            <a:r>
              <a:rPr lang="en-US" sz="2400" dirty="0"/>
              <a:t>, Honesty, Expertise, Independence, Loyalty, </a:t>
            </a:r>
            <a:r>
              <a:rPr lang="en-US" sz="2400" dirty="0" smtClean="0"/>
              <a:t>Fairness. Friendliness? Courage?</a:t>
            </a:r>
          </a:p>
          <a:p>
            <a:pPr marL="285750" indent="-285750">
              <a:lnSpc>
                <a:spcPct val="120000"/>
              </a:lnSpc>
              <a:buFont typeface="Arial"/>
              <a:buChar char="•"/>
            </a:pPr>
            <a:r>
              <a:rPr lang="en-US" sz="2600" dirty="0" smtClean="0"/>
              <a:t>Principle: Could you do this all the time?</a:t>
            </a:r>
          </a:p>
          <a:p>
            <a:pPr marL="285750" indent="-285750">
              <a:lnSpc>
                <a:spcPct val="120000"/>
              </a:lnSpc>
              <a:buFont typeface="Arial"/>
              <a:buChar char="•"/>
            </a:pPr>
            <a:r>
              <a:rPr lang="en-US" sz="2600" dirty="0" smtClean="0"/>
              <a:t>Consequence: Best results for the majority?</a:t>
            </a:r>
          </a:p>
          <a:p>
            <a:pPr marL="560070" lvl="1" indent="-285750">
              <a:lnSpc>
                <a:spcPct val="120000"/>
              </a:lnSpc>
              <a:buFont typeface="Arial"/>
              <a:buChar char="•"/>
            </a:pPr>
            <a:r>
              <a:rPr lang="en-US" sz="2400" dirty="0" smtClean="0"/>
              <a:t>Impact on minority?</a:t>
            </a:r>
            <a:endParaRPr lang="en-US" sz="2400" dirty="0"/>
          </a:p>
        </p:txBody>
      </p:sp>
    </p:spTree>
    <p:extLst>
      <p:ext uri="{BB962C8B-B14F-4D97-AF65-F5344CB8AC3E}">
        <p14:creationId xmlns:p14="http://schemas.microsoft.com/office/powerpoint/2010/main" val="1974950105"/>
      </p:ext>
    </p:extLst>
  </p:cSld>
  <p:clrMapOvr>
    <a:masterClrMapping/>
  </p:clrMapOvr>
  <mc:AlternateContent xmlns:mc="http://schemas.openxmlformats.org/markup-compatibility/2006" xmlns:p14="http://schemas.microsoft.com/office/powerpoint/2010/main">
    <mc:Choice Requires="p14">
      <p:transition spd="slow" p14:dur="2000" advTm="301129"/>
    </mc:Choice>
    <mc:Fallback xmlns="">
      <p:transition xmlns:p14="http://schemas.microsoft.com/office/powerpoint/2010/main" spd="slow" advTm="301129"/>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Choose and implement</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3600" dirty="0" smtClean="0"/>
              <a:t>Other responses</a:t>
            </a:r>
          </a:p>
          <a:p>
            <a:pPr marL="285750" indent="-285750">
              <a:lnSpc>
                <a:spcPct val="120000"/>
              </a:lnSpc>
              <a:buFont typeface="Arial"/>
              <a:buChar char="•"/>
            </a:pPr>
            <a:r>
              <a:rPr lang="en-US" sz="3600" dirty="0" smtClean="0"/>
              <a:t>Choose </a:t>
            </a:r>
            <a:r>
              <a:rPr lang="en-US" sz="3600" dirty="0"/>
              <a:t>response</a:t>
            </a:r>
          </a:p>
          <a:p>
            <a:pPr marL="285750" indent="-285750">
              <a:lnSpc>
                <a:spcPct val="120000"/>
              </a:lnSpc>
              <a:buFont typeface="Arial"/>
              <a:buChar char="•"/>
            </a:pPr>
            <a:r>
              <a:rPr lang="en-US" sz="3600" dirty="0"/>
              <a:t>Implement response</a:t>
            </a:r>
          </a:p>
        </p:txBody>
      </p:sp>
    </p:spTree>
    <p:extLst>
      <p:ext uri="{BB962C8B-B14F-4D97-AF65-F5344CB8AC3E}">
        <p14:creationId xmlns:p14="http://schemas.microsoft.com/office/powerpoint/2010/main" val="3400647723"/>
      </p:ext>
    </p:extLst>
  </p:cSld>
  <p:clrMapOvr>
    <a:masterClrMapping/>
  </p:clrMapOvr>
  <mc:AlternateContent xmlns:mc="http://schemas.openxmlformats.org/markup-compatibility/2006" xmlns:p14="http://schemas.microsoft.com/office/powerpoint/2010/main">
    <mc:Choice Requires="p14">
      <p:transition spd="slow" p14:dur="2000" advTm="23598"/>
    </mc:Choice>
    <mc:Fallback xmlns="">
      <p:transition xmlns:p14="http://schemas.microsoft.com/office/powerpoint/2010/main" spd="slow" advTm="23598"/>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u="sng" dirty="0" smtClean="0"/>
              <a:t>Protecting Informants vs. Honesty with the Public</a:t>
            </a:r>
          </a:p>
          <a:p>
            <a:pPr lvl="1"/>
            <a:r>
              <a:rPr lang="en-US" sz="2200" dirty="0" smtClean="0"/>
              <a:t>On February 12, 2016, the Santa Maria Police Department distributed a press release stating that two cousins had been arrested for identity theft and turned over to ICE. In actuality, the two men had not been arrested and </a:t>
            </a:r>
            <a:r>
              <a:rPr lang="en-US" sz="2200" dirty="0"/>
              <a:t>a</a:t>
            </a:r>
            <a:r>
              <a:rPr lang="en-US" sz="2200" dirty="0" smtClean="0"/>
              <a:t> fake press release was used by the police to protect the cousins from a local gang. The press release was also used to protect the integrity of a long-term investigation and prevent the gang from learning that their communications were being tapped.</a:t>
            </a:r>
          </a:p>
        </p:txBody>
      </p:sp>
      <p:sp>
        <p:nvSpPr>
          <p:cNvPr id="3" name="Title 2"/>
          <p:cNvSpPr>
            <a:spLocks noGrp="1"/>
          </p:cNvSpPr>
          <p:nvPr>
            <p:ph type="title"/>
          </p:nvPr>
        </p:nvSpPr>
        <p:spPr/>
        <p:txBody>
          <a:bodyPr/>
          <a:lstStyle/>
          <a:p>
            <a:r>
              <a:rPr lang="en-US" dirty="0" smtClean="0"/>
              <a:t>Ethical dilemmas</a:t>
            </a:r>
            <a:endParaRPr lang="en-US" dirty="0"/>
          </a:p>
        </p:txBody>
      </p:sp>
    </p:spTree>
    <p:extLst>
      <p:ext uri="{BB962C8B-B14F-4D97-AF65-F5344CB8AC3E}">
        <p14:creationId xmlns:p14="http://schemas.microsoft.com/office/powerpoint/2010/main" val="3123142361"/>
      </p:ext>
    </p:extLst>
  </p:cSld>
  <p:clrMapOvr>
    <a:masterClrMapping/>
  </p:clrMapOvr>
  <mc:AlternateContent xmlns:mc="http://schemas.openxmlformats.org/markup-compatibility/2006" xmlns:p14="http://schemas.microsoft.com/office/powerpoint/2010/main">
    <mc:Choice Requires="p14">
      <p:transition spd="slow" p14:dur="2000" advTm="44089"/>
    </mc:Choice>
    <mc:Fallback xmlns="">
      <p:transition xmlns:p14="http://schemas.microsoft.com/office/powerpoint/2010/main" spd="slow" advTm="44089"/>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Possible responses</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400" dirty="0"/>
              <a:t>Define the problem</a:t>
            </a:r>
          </a:p>
          <a:p>
            <a:pPr marL="742950" lvl="1" indent="-285750">
              <a:lnSpc>
                <a:spcPct val="120000"/>
              </a:lnSpc>
              <a:buFont typeface="Arial"/>
              <a:buChar char="•"/>
            </a:pPr>
            <a:r>
              <a:rPr lang="en-US" sz="2400" dirty="0" smtClean="0"/>
              <a:t>Protecting informants vs. being honest with the public</a:t>
            </a:r>
            <a:endParaRPr lang="en-US" sz="2400" dirty="0"/>
          </a:p>
          <a:p>
            <a:pPr marL="285750" indent="-285750">
              <a:lnSpc>
                <a:spcPct val="120000"/>
              </a:lnSpc>
              <a:buFont typeface="Arial"/>
              <a:buChar char="•"/>
            </a:pPr>
            <a:r>
              <a:rPr lang="en-US" sz="2400" dirty="0"/>
              <a:t>Consider </a:t>
            </a:r>
            <a:r>
              <a:rPr lang="en-US" sz="2400" dirty="0" smtClean="0"/>
              <a:t>responses</a:t>
            </a:r>
          </a:p>
          <a:p>
            <a:pPr marL="560070" lvl="1" indent="-285750">
              <a:lnSpc>
                <a:spcPct val="120000"/>
              </a:lnSpc>
              <a:buFont typeface="Arial"/>
              <a:buChar char="•"/>
            </a:pPr>
            <a:r>
              <a:rPr lang="en-US" sz="2000" dirty="0" smtClean="0"/>
              <a:t>Santa Maria Police response </a:t>
            </a:r>
            <a:r>
              <a:rPr lang="mr-IN" sz="2000" dirty="0" smtClean="0"/>
              <a:t>–</a:t>
            </a:r>
            <a:r>
              <a:rPr lang="en-US" sz="2000" dirty="0" smtClean="0"/>
              <a:t> distribute fake press release in order to prevent gang from believing informants were in police custody.</a:t>
            </a:r>
          </a:p>
          <a:p>
            <a:pPr marL="285750" indent="-285750">
              <a:lnSpc>
                <a:spcPct val="120000"/>
              </a:lnSpc>
              <a:buFont typeface="Arial"/>
              <a:buChar char="•"/>
            </a:pPr>
            <a:r>
              <a:rPr lang="en-US" sz="2400" dirty="0" smtClean="0"/>
              <a:t>Consider audience and other participants</a:t>
            </a:r>
            <a:endParaRPr lang="en-US" sz="2400" dirty="0"/>
          </a:p>
        </p:txBody>
      </p:sp>
    </p:spTree>
    <p:extLst>
      <p:ext uri="{BB962C8B-B14F-4D97-AF65-F5344CB8AC3E}">
        <p14:creationId xmlns:p14="http://schemas.microsoft.com/office/powerpoint/2010/main" val="4085933643"/>
      </p:ext>
    </p:extLst>
  </p:cSld>
  <p:clrMapOvr>
    <a:masterClrMapping/>
  </p:clrMapOvr>
  <mc:AlternateContent xmlns:mc="http://schemas.openxmlformats.org/markup-compatibility/2006" xmlns:p14="http://schemas.microsoft.com/office/powerpoint/2010/main">
    <mc:Choice Requires="p14">
      <p:transition spd="slow" p14:dur="2000" advTm="57826"/>
    </mc:Choice>
    <mc:Fallback xmlns="">
      <p:transition xmlns:p14="http://schemas.microsoft.com/office/powerpoint/2010/main" spd="slow" advTm="57826"/>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Test response against triangle</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800" dirty="0" smtClean="0"/>
              <a:t>Distribute </a:t>
            </a:r>
            <a:r>
              <a:rPr lang="en-US" sz="2800" dirty="0"/>
              <a:t>fake press </a:t>
            </a:r>
            <a:r>
              <a:rPr lang="en-US" sz="2800" dirty="0" smtClean="0"/>
              <a:t>release</a:t>
            </a:r>
          </a:p>
          <a:p>
            <a:pPr marL="560070" lvl="1" indent="-285750">
              <a:lnSpc>
                <a:spcPct val="120000"/>
              </a:lnSpc>
              <a:buFont typeface="Arial"/>
              <a:buChar char="•"/>
            </a:pPr>
            <a:r>
              <a:rPr lang="en-US" sz="2400" dirty="0" smtClean="0"/>
              <a:t>Virtues: </a:t>
            </a:r>
            <a:r>
              <a:rPr lang="en-US" sz="2200" dirty="0" smtClean="0"/>
              <a:t>Advocacy</a:t>
            </a:r>
            <a:r>
              <a:rPr lang="en-US" sz="2200" dirty="0"/>
              <a:t>, Honesty, Expertise, Independence, Loyalty, </a:t>
            </a:r>
            <a:r>
              <a:rPr lang="en-US" sz="2200" dirty="0" smtClean="0"/>
              <a:t>Fairness. Justice?</a:t>
            </a:r>
          </a:p>
          <a:p>
            <a:pPr marL="560070" lvl="1" indent="-285750">
              <a:lnSpc>
                <a:spcPct val="120000"/>
              </a:lnSpc>
              <a:buFont typeface="Arial"/>
              <a:buChar char="•"/>
            </a:pPr>
            <a:r>
              <a:rPr lang="en-US" sz="2400" dirty="0" smtClean="0"/>
              <a:t>Principle: Could you do this all the time?</a:t>
            </a:r>
          </a:p>
          <a:p>
            <a:pPr marL="560070" lvl="1" indent="-285750">
              <a:lnSpc>
                <a:spcPct val="120000"/>
              </a:lnSpc>
              <a:buFont typeface="Arial"/>
              <a:buChar char="•"/>
            </a:pPr>
            <a:r>
              <a:rPr lang="en-US" sz="2400" dirty="0" smtClean="0"/>
              <a:t>Consequence: Best results for the majority?</a:t>
            </a:r>
          </a:p>
          <a:p>
            <a:pPr marL="834390" lvl="2" indent="-285750">
              <a:lnSpc>
                <a:spcPct val="120000"/>
              </a:lnSpc>
              <a:buFont typeface="Arial"/>
              <a:buChar char="•"/>
            </a:pPr>
            <a:r>
              <a:rPr lang="en-US" sz="2200" dirty="0" smtClean="0"/>
              <a:t>Impact on minority?</a:t>
            </a:r>
            <a:endParaRPr lang="en-US" sz="2200" dirty="0"/>
          </a:p>
        </p:txBody>
      </p:sp>
    </p:spTree>
    <p:extLst>
      <p:ext uri="{BB962C8B-B14F-4D97-AF65-F5344CB8AC3E}">
        <p14:creationId xmlns:p14="http://schemas.microsoft.com/office/powerpoint/2010/main" val="4155388896"/>
      </p:ext>
    </p:extLst>
  </p:cSld>
  <p:clrMapOvr>
    <a:masterClrMapping/>
  </p:clrMapOvr>
  <mc:AlternateContent xmlns:mc="http://schemas.openxmlformats.org/markup-compatibility/2006" xmlns:p14="http://schemas.microsoft.com/office/powerpoint/2010/main">
    <mc:Choice Requires="p14">
      <p:transition spd="slow" p14:dur="2000" advTm="301129"/>
    </mc:Choice>
    <mc:Fallback xmlns="">
      <p:transition xmlns:p14="http://schemas.microsoft.com/office/powerpoint/2010/main" spd="slow" advTm="301129"/>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Consider other responses</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800" dirty="0" smtClean="0"/>
              <a:t>Other </a:t>
            </a:r>
            <a:r>
              <a:rPr lang="en-US" sz="2800" dirty="0" smtClean="0"/>
              <a:t>responses</a:t>
            </a:r>
          </a:p>
          <a:p>
            <a:pPr marL="285750" indent="-285750">
              <a:lnSpc>
                <a:spcPct val="120000"/>
              </a:lnSpc>
              <a:buFont typeface="Arial"/>
              <a:buChar char="•"/>
            </a:pPr>
            <a:r>
              <a:rPr lang="en-US" sz="2800" dirty="0" smtClean="0"/>
              <a:t>Choose response</a:t>
            </a:r>
          </a:p>
          <a:p>
            <a:pPr marL="285750" indent="-285750">
              <a:lnSpc>
                <a:spcPct val="120000"/>
              </a:lnSpc>
              <a:buFont typeface="Arial"/>
              <a:buChar char="•"/>
            </a:pPr>
            <a:r>
              <a:rPr lang="en-US" sz="2800" dirty="0" smtClean="0"/>
              <a:t>Implement</a:t>
            </a:r>
            <a:endParaRPr lang="en-US" sz="2800" dirty="0"/>
          </a:p>
        </p:txBody>
      </p:sp>
    </p:spTree>
    <p:extLst>
      <p:ext uri="{BB962C8B-B14F-4D97-AF65-F5344CB8AC3E}">
        <p14:creationId xmlns:p14="http://schemas.microsoft.com/office/powerpoint/2010/main" val="3559183744"/>
      </p:ext>
    </p:extLst>
  </p:cSld>
  <p:clrMapOvr>
    <a:masterClrMapping/>
  </p:clrMapOvr>
  <mc:AlternateContent xmlns:mc="http://schemas.openxmlformats.org/markup-compatibility/2006" xmlns:p14="http://schemas.microsoft.com/office/powerpoint/2010/main">
    <mc:Choice Requires="p14">
      <p:transition spd="slow" p14:dur="2000" advTm="65122"/>
    </mc:Choice>
    <mc:Fallback xmlns="">
      <p:transition xmlns:p14="http://schemas.microsoft.com/office/powerpoint/2010/main" spd="slow" advTm="65122"/>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a:t>
            </a:r>
            <a:endParaRPr lang="en-US" dirty="0"/>
          </a:p>
        </p:txBody>
      </p:sp>
      <p:sp>
        <p:nvSpPr>
          <p:cNvPr id="4" name="Content Placeholder 3"/>
          <p:cNvSpPr>
            <a:spLocks noGrp="1"/>
          </p:cNvSpPr>
          <p:nvPr>
            <p:ph idx="1"/>
          </p:nvPr>
        </p:nvSpPr>
        <p:spPr/>
        <p:txBody>
          <a:bodyPr>
            <a:normAutofit fontScale="70000" lnSpcReduction="20000"/>
          </a:bodyPr>
          <a:lstStyle/>
          <a:p>
            <a:pPr marL="0" indent="0">
              <a:lnSpc>
                <a:spcPct val="120000"/>
              </a:lnSpc>
              <a:buNone/>
            </a:pPr>
            <a:r>
              <a:rPr lang="en-US" sz="2800" dirty="0" smtClean="0"/>
              <a:t>“(Police Chief Martin) </a:t>
            </a:r>
            <a:r>
              <a:rPr lang="en-US" sz="2800" dirty="0"/>
              <a:t>has yet to remove the bogus press release from </a:t>
            </a:r>
            <a:r>
              <a:rPr lang="en-US" sz="2800" dirty="0" err="1"/>
              <a:t>Nixle</a:t>
            </a:r>
            <a:r>
              <a:rPr lang="en-US" sz="2800" dirty="0"/>
              <a:t>, even though it violates the service's terms, which forbid knowingly publishing "fraudulent, deceptive, or misleading communications." [S]anta Maria Police Chief Ralph Martin wasn’t aware what the terms of service were or that they existed when initially asked by the Sun. At first, Martin said he’d more than likely take the press release down, but then he changed his mind. “I don’t have any plans to take it down,” Martin said, adding that he has yet to be notified by </a:t>
            </a:r>
            <a:r>
              <a:rPr lang="en-US" sz="2800" dirty="0" err="1"/>
              <a:t>Nixle</a:t>
            </a:r>
            <a:r>
              <a:rPr lang="en-US" sz="2800" dirty="0"/>
              <a:t>. “If it violates their policy then it’s </a:t>
            </a:r>
            <a:r>
              <a:rPr lang="en-US" sz="2800" dirty="0" err="1"/>
              <a:t>Nixle’s</a:t>
            </a:r>
            <a:r>
              <a:rPr lang="en-US" sz="2800" dirty="0"/>
              <a:t> policy to contact us.”</a:t>
            </a:r>
          </a:p>
          <a:p>
            <a:pPr marL="0" indent="0">
              <a:lnSpc>
                <a:spcPct val="120000"/>
              </a:lnSpc>
              <a:buNone/>
            </a:pPr>
            <a:endParaRPr lang="en-US" sz="2800" dirty="0"/>
          </a:p>
        </p:txBody>
      </p:sp>
    </p:spTree>
    <p:extLst>
      <p:ext uri="{BB962C8B-B14F-4D97-AF65-F5344CB8AC3E}">
        <p14:creationId xmlns:p14="http://schemas.microsoft.com/office/powerpoint/2010/main" val="3847628816"/>
      </p:ext>
    </p:extLst>
  </p:cSld>
  <p:clrMapOvr>
    <a:masterClrMapping/>
  </p:clrMapOvr>
  <mc:AlternateContent xmlns:mc="http://schemas.openxmlformats.org/markup-compatibility/2006" xmlns:p14="http://schemas.microsoft.com/office/powerpoint/2010/main">
    <mc:Choice Requires="p14">
      <p:transition spd="slow" p14:dur="2000" advTm="23598"/>
    </mc:Choice>
    <mc:Fallback xmlns="">
      <p:transition xmlns:p14="http://schemas.microsoft.com/office/powerpoint/2010/main" spd="slow" advTm="23598"/>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89302"/>
            <a:ext cx="8407893" cy="1465376"/>
          </a:xfrm>
        </p:spPr>
        <p:txBody>
          <a:bodyPr>
            <a:noAutofit/>
          </a:bodyPr>
          <a:lstStyle/>
          <a:p>
            <a:r>
              <a:rPr lang="en-US" sz="2400" dirty="0" smtClean="0"/>
              <a:t>Triangle shows an </a:t>
            </a:r>
            <a:r>
              <a:rPr lang="en-US" sz="2400" dirty="0"/>
              <a:t>ethical decision </a:t>
            </a:r>
            <a:r>
              <a:rPr lang="en-US" sz="2400" dirty="0" smtClean="0"/>
              <a:t>could be made to protect </a:t>
            </a:r>
            <a:r>
              <a:rPr lang="en-US" sz="2400" dirty="0"/>
              <a:t>the investigation and the informants </a:t>
            </a:r>
            <a:r>
              <a:rPr lang="en-US" sz="2400" dirty="0" smtClean="0"/>
              <a:t>rather than </a:t>
            </a:r>
            <a:r>
              <a:rPr lang="en-US" sz="2400" dirty="0"/>
              <a:t>be honest with the public.</a:t>
            </a:r>
          </a:p>
          <a:p>
            <a:r>
              <a:rPr lang="en-US" sz="2400" dirty="0" smtClean="0"/>
              <a:t>However, THIS VIOLATES </a:t>
            </a:r>
            <a:r>
              <a:rPr lang="en-US" sz="2400" dirty="0"/>
              <a:t>SO MANY PRSA </a:t>
            </a:r>
            <a:r>
              <a:rPr lang="en-US" sz="2400" dirty="0" smtClean="0"/>
              <a:t>principles:</a:t>
            </a:r>
          </a:p>
          <a:p>
            <a:pPr lvl="1"/>
            <a:r>
              <a:rPr lang="en-US" sz="2400" dirty="0" smtClean="0"/>
              <a:t>Truth</a:t>
            </a:r>
          </a:p>
          <a:p>
            <a:pPr lvl="1"/>
            <a:r>
              <a:rPr lang="en-US" sz="2400" dirty="0" smtClean="0"/>
              <a:t>Accuracy</a:t>
            </a:r>
          </a:p>
          <a:p>
            <a:pPr lvl="1"/>
            <a:r>
              <a:rPr lang="en-US" sz="2400" dirty="0" smtClean="0"/>
              <a:t>Integrity</a:t>
            </a:r>
          </a:p>
          <a:p>
            <a:pPr lvl="1"/>
            <a:r>
              <a:rPr lang="en-US" sz="2400" dirty="0" smtClean="0"/>
              <a:t>Reputation</a:t>
            </a:r>
            <a:endParaRPr lang="en-US" sz="2400" dirty="0"/>
          </a:p>
        </p:txBody>
      </p:sp>
      <p:sp>
        <p:nvSpPr>
          <p:cNvPr id="3" name="Title 2"/>
          <p:cNvSpPr>
            <a:spLocks noGrp="1"/>
          </p:cNvSpPr>
          <p:nvPr>
            <p:ph type="title"/>
          </p:nvPr>
        </p:nvSpPr>
        <p:spPr/>
        <p:txBody>
          <a:bodyPr/>
          <a:lstStyle/>
          <a:p>
            <a:r>
              <a:rPr lang="en-US" dirty="0" smtClean="0"/>
              <a:t>ETHICAL DILEMMAS</a:t>
            </a:r>
            <a:endParaRPr lang="en-US" dirty="0"/>
          </a:p>
        </p:txBody>
      </p:sp>
    </p:spTree>
    <p:extLst>
      <p:ext uri="{BB962C8B-B14F-4D97-AF65-F5344CB8AC3E}">
        <p14:creationId xmlns:p14="http://schemas.microsoft.com/office/powerpoint/2010/main" val="956326371"/>
      </p:ext>
    </p:extLst>
  </p:cSld>
  <p:clrMapOvr>
    <a:masterClrMapping/>
  </p:clrMapOvr>
  <mc:AlternateContent xmlns:mc="http://schemas.openxmlformats.org/markup-compatibility/2006" xmlns:p14="http://schemas.microsoft.com/office/powerpoint/2010/main">
    <mc:Choice Requires="p14">
      <p:transition spd="slow" p14:dur="2000" advTm="41235"/>
    </mc:Choice>
    <mc:Fallback xmlns="">
      <p:transition xmlns:p14="http://schemas.microsoft.com/office/powerpoint/2010/main" spd="slow" advTm="41235"/>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b="1" u="sng" dirty="0" smtClean="0"/>
              <a:t>Elected Official Event</a:t>
            </a:r>
          </a:p>
          <a:p>
            <a:pPr lvl="0"/>
            <a:r>
              <a:rPr lang="en-US" dirty="0"/>
              <a:t>You are the PIO for a Parks </a:t>
            </a:r>
            <a:r>
              <a:rPr lang="en-US" dirty="0" smtClean="0"/>
              <a:t>Department.</a:t>
            </a:r>
          </a:p>
          <a:p>
            <a:pPr lvl="0"/>
            <a:r>
              <a:rPr lang="en-US" dirty="0" smtClean="0"/>
              <a:t>Elected </a:t>
            </a:r>
            <a:r>
              <a:rPr lang="en-US" dirty="0"/>
              <a:t>official </a:t>
            </a:r>
            <a:r>
              <a:rPr lang="en-US" dirty="0" smtClean="0"/>
              <a:t>asks </a:t>
            </a:r>
            <a:r>
              <a:rPr lang="en-US" dirty="0"/>
              <a:t>you to sponsor </a:t>
            </a:r>
            <a:r>
              <a:rPr lang="en-US" dirty="0" smtClean="0"/>
              <a:t>event for </a:t>
            </a:r>
            <a:r>
              <a:rPr lang="en-US" dirty="0"/>
              <a:t>Homeless </a:t>
            </a:r>
            <a:r>
              <a:rPr lang="en-US" dirty="0" smtClean="0"/>
              <a:t>Veterans.</a:t>
            </a:r>
          </a:p>
          <a:p>
            <a:pPr lvl="0"/>
            <a:r>
              <a:rPr lang="en-US" dirty="0"/>
              <a:t>R</a:t>
            </a:r>
            <a:r>
              <a:rPr lang="en-US" dirty="0" smtClean="0"/>
              <a:t>equires operating </a:t>
            </a:r>
            <a:r>
              <a:rPr lang="en-US" dirty="0"/>
              <a:t>a booth and donating </a:t>
            </a:r>
            <a:r>
              <a:rPr lang="en-US" dirty="0" smtClean="0"/>
              <a:t>$1000 </a:t>
            </a:r>
            <a:r>
              <a:rPr lang="en-US" dirty="0"/>
              <a:t>to the event.</a:t>
            </a:r>
          </a:p>
          <a:p>
            <a:pPr lvl="0"/>
            <a:r>
              <a:rPr lang="en-US" dirty="0" smtClean="0"/>
              <a:t>Board </a:t>
            </a:r>
            <a:r>
              <a:rPr lang="en-US" dirty="0"/>
              <a:t>supports the event.</a:t>
            </a:r>
          </a:p>
          <a:p>
            <a:pPr lvl="0"/>
            <a:r>
              <a:rPr lang="en-US" dirty="0" smtClean="0"/>
              <a:t>Supporting </a:t>
            </a:r>
            <a:r>
              <a:rPr lang="en-US" dirty="0"/>
              <a:t>the event </a:t>
            </a:r>
            <a:r>
              <a:rPr lang="en-US" dirty="0" smtClean="0"/>
              <a:t>might </a:t>
            </a:r>
            <a:r>
              <a:rPr lang="en-US" dirty="0"/>
              <a:t>get </a:t>
            </a:r>
            <a:r>
              <a:rPr lang="en-US" dirty="0" smtClean="0"/>
              <a:t>you support </a:t>
            </a:r>
            <a:r>
              <a:rPr lang="en-US" dirty="0"/>
              <a:t>for more </a:t>
            </a:r>
            <a:r>
              <a:rPr lang="en-US" dirty="0" smtClean="0"/>
              <a:t>staff. A </a:t>
            </a:r>
            <a:r>
              <a:rPr lang="en-US" dirty="0"/>
              <a:t>high ranking staff member </a:t>
            </a:r>
            <a:r>
              <a:rPr lang="en-US" dirty="0" smtClean="0"/>
              <a:t>confirms this.</a:t>
            </a:r>
            <a:endParaRPr lang="en-US" dirty="0"/>
          </a:p>
          <a:p>
            <a:pPr lvl="0"/>
            <a:r>
              <a:rPr lang="en-US" dirty="0" smtClean="0"/>
              <a:t>Your </a:t>
            </a:r>
            <a:r>
              <a:rPr lang="en-US" dirty="0"/>
              <a:t>department does not have funds set aside </a:t>
            </a:r>
            <a:r>
              <a:rPr lang="en-US" dirty="0" smtClean="0"/>
              <a:t>for events.</a:t>
            </a:r>
            <a:endParaRPr lang="en-US" dirty="0"/>
          </a:p>
          <a:p>
            <a:pPr lvl="0"/>
            <a:r>
              <a:rPr lang="en-US" dirty="0"/>
              <a:t>E</a:t>
            </a:r>
            <a:r>
              <a:rPr lang="en-US" dirty="0" smtClean="0"/>
              <a:t>vent </a:t>
            </a:r>
            <a:r>
              <a:rPr lang="en-US" dirty="0"/>
              <a:t>also does not align with your </a:t>
            </a:r>
            <a:r>
              <a:rPr lang="en-US" dirty="0" smtClean="0"/>
              <a:t>mission.</a:t>
            </a:r>
            <a:endParaRPr lang="en-US" dirty="0"/>
          </a:p>
        </p:txBody>
      </p:sp>
      <p:sp>
        <p:nvSpPr>
          <p:cNvPr id="3" name="Title 2"/>
          <p:cNvSpPr>
            <a:spLocks noGrp="1"/>
          </p:cNvSpPr>
          <p:nvPr>
            <p:ph type="title"/>
          </p:nvPr>
        </p:nvSpPr>
        <p:spPr/>
        <p:txBody>
          <a:bodyPr/>
          <a:lstStyle/>
          <a:p>
            <a:r>
              <a:rPr lang="en-US" dirty="0" smtClean="0"/>
              <a:t>Ethical dilemmas</a:t>
            </a:r>
            <a:endParaRPr lang="en-US" dirty="0"/>
          </a:p>
        </p:txBody>
      </p:sp>
    </p:spTree>
    <p:extLst>
      <p:ext uri="{BB962C8B-B14F-4D97-AF65-F5344CB8AC3E}">
        <p14:creationId xmlns:p14="http://schemas.microsoft.com/office/powerpoint/2010/main" val="4169955365"/>
      </p:ext>
    </p:extLst>
  </p:cSld>
  <p:clrMapOvr>
    <a:masterClrMapping/>
  </p:clrMapOvr>
  <mc:AlternateContent xmlns:mc="http://schemas.openxmlformats.org/markup-compatibility/2006" xmlns:p14="http://schemas.microsoft.com/office/powerpoint/2010/main">
    <mc:Choice Requires="p14">
      <p:transition spd="slow" p14:dur="2000" advTm="76341"/>
    </mc:Choice>
    <mc:Fallback xmlns="">
      <p:transition xmlns:p14="http://schemas.microsoft.com/office/powerpoint/2010/main" spd="slow" advTm="76341"/>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Possible responses</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400" dirty="0"/>
              <a:t>Define the problem</a:t>
            </a:r>
          </a:p>
          <a:p>
            <a:pPr marL="285750" indent="-285750">
              <a:lnSpc>
                <a:spcPct val="120000"/>
              </a:lnSpc>
              <a:buFont typeface="Arial"/>
              <a:buChar char="•"/>
            </a:pPr>
            <a:r>
              <a:rPr lang="en-US" sz="2400" dirty="0" smtClean="0"/>
              <a:t>Consider responses</a:t>
            </a:r>
          </a:p>
          <a:p>
            <a:pPr marL="285750" indent="-285750">
              <a:lnSpc>
                <a:spcPct val="120000"/>
              </a:lnSpc>
              <a:buFont typeface="Arial"/>
              <a:buChar char="•"/>
            </a:pPr>
            <a:r>
              <a:rPr lang="en-US" sz="2400" dirty="0" smtClean="0"/>
              <a:t>Consider audience and other participants</a:t>
            </a:r>
            <a:endParaRPr lang="en-US" sz="2400" dirty="0"/>
          </a:p>
        </p:txBody>
      </p:sp>
    </p:spTree>
    <p:extLst>
      <p:ext uri="{BB962C8B-B14F-4D97-AF65-F5344CB8AC3E}">
        <p14:creationId xmlns:p14="http://schemas.microsoft.com/office/powerpoint/2010/main" val="2434291646"/>
      </p:ext>
    </p:extLst>
  </p:cSld>
  <p:clrMapOvr>
    <a:masterClrMapping/>
  </p:clrMapOvr>
  <mc:AlternateContent xmlns:mc="http://schemas.openxmlformats.org/markup-compatibility/2006" xmlns:p14="http://schemas.microsoft.com/office/powerpoint/2010/main">
    <mc:Choice Requires="p14">
      <p:transition spd="slow" p14:dur="2000" advTm="90693"/>
    </mc:Choice>
    <mc:Fallback xmlns="">
      <p:transition xmlns:p14="http://schemas.microsoft.com/office/powerpoint/2010/main" spd="slow" advTm="90693"/>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Test response against triangle</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800" dirty="0" smtClean="0"/>
              <a:t>Decision</a:t>
            </a:r>
          </a:p>
          <a:p>
            <a:pPr marL="560070" lvl="1" indent="-285750">
              <a:lnSpc>
                <a:spcPct val="120000"/>
              </a:lnSpc>
              <a:buFont typeface="Arial"/>
              <a:buChar char="•"/>
            </a:pPr>
            <a:r>
              <a:rPr lang="en-US" sz="2400" dirty="0" smtClean="0"/>
              <a:t>Virtues: </a:t>
            </a:r>
            <a:r>
              <a:rPr lang="en-US" sz="2200" dirty="0" smtClean="0"/>
              <a:t>Advocacy</a:t>
            </a:r>
            <a:r>
              <a:rPr lang="en-US" sz="2200" dirty="0"/>
              <a:t>, Honesty, Expertise, Independence, Loyalty, </a:t>
            </a:r>
            <a:r>
              <a:rPr lang="en-US" sz="2200" dirty="0" smtClean="0"/>
              <a:t>Fairness. (Justice? Generosity?)</a:t>
            </a:r>
          </a:p>
          <a:p>
            <a:pPr marL="560070" lvl="1" indent="-285750">
              <a:lnSpc>
                <a:spcPct val="120000"/>
              </a:lnSpc>
              <a:buFont typeface="Arial"/>
              <a:buChar char="•"/>
            </a:pPr>
            <a:r>
              <a:rPr lang="en-US" sz="2400" dirty="0" smtClean="0"/>
              <a:t>Principle: Could you do this all the time?</a:t>
            </a:r>
          </a:p>
          <a:p>
            <a:pPr marL="560070" lvl="1" indent="-285750">
              <a:lnSpc>
                <a:spcPct val="120000"/>
              </a:lnSpc>
              <a:buFont typeface="Arial"/>
              <a:buChar char="•"/>
            </a:pPr>
            <a:r>
              <a:rPr lang="en-US" sz="2400" dirty="0" smtClean="0"/>
              <a:t>Consequence: Best results for the majority? Impact on minority?</a:t>
            </a:r>
            <a:endParaRPr lang="en-US" sz="2400" dirty="0"/>
          </a:p>
        </p:txBody>
      </p:sp>
    </p:spTree>
    <p:extLst>
      <p:ext uri="{BB962C8B-B14F-4D97-AF65-F5344CB8AC3E}">
        <p14:creationId xmlns:p14="http://schemas.microsoft.com/office/powerpoint/2010/main" val="508106358"/>
      </p:ext>
    </p:extLst>
  </p:cSld>
  <p:clrMapOvr>
    <a:masterClrMapping/>
  </p:clrMapOvr>
  <mc:AlternateContent xmlns:mc="http://schemas.openxmlformats.org/markup-compatibility/2006" xmlns:p14="http://schemas.microsoft.com/office/powerpoint/2010/main">
    <mc:Choice Requires="p14">
      <p:transition spd="slow" p14:dur="2000" advTm="121808"/>
    </mc:Choice>
    <mc:Fallback xmlns="">
      <p:transition xmlns:p14="http://schemas.microsoft.com/office/powerpoint/2010/main" spd="slow" advTm="121808"/>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Consider other responses</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800" dirty="0" smtClean="0"/>
              <a:t>Other responses</a:t>
            </a:r>
            <a:endParaRPr lang="en-US" sz="2800" dirty="0"/>
          </a:p>
        </p:txBody>
      </p:sp>
    </p:spTree>
    <p:extLst>
      <p:ext uri="{BB962C8B-B14F-4D97-AF65-F5344CB8AC3E}">
        <p14:creationId xmlns:p14="http://schemas.microsoft.com/office/powerpoint/2010/main" val="3809936541"/>
      </p:ext>
    </p:extLst>
  </p:cSld>
  <p:clrMapOvr>
    <a:masterClrMapping/>
  </p:clrMapOvr>
  <mc:AlternateContent xmlns:mc="http://schemas.openxmlformats.org/markup-compatibility/2006" xmlns:p14="http://schemas.microsoft.com/office/powerpoint/2010/main">
    <mc:Choice Requires="p14">
      <p:transition spd="slow" p14:dur="2000" advTm="60677"/>
    </mc:Choice>
    <mc:Fallback xmlns="">
      <p:transition xmlns:p14="http://schemas.microsoft.com/office/powerpoint/2010/main" spd="slow" advTm="60677"/>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Choose and implement</a:t>
            </a:r>
            <a:endParaRPr lang="en-US" dirty="0"/>
          </a:p>
        </p:txBody>
      </p:sp>
      <p:sp>
        <p:nvSpPr>
          <p:cNvPr id="4" name="Content Placeholder 3"/>
          <p:cNvSpPr>
            <a:spLocks noGrp="1"/>
          </p:cNvSpPr>
          <p:nvPr>
            <p:ph idx="1"/>
          </p:nvPr>
        </p:nvSpPr>
        <p:spPr/>
        <p:txBody>
          <a:bodyPr>
            <a:normAutofit/>
          </a:bodyPr>
          <a:lstStyle/>
          <a:p>
            <a:pPr marL="285750" indent="-285750">
              <a:lnSpc>
                <a:spcPct val="120000"/>
              </a:lnSpc>
              <a:buFont typeface="Arial"/>
              <a:buChar char="•"/>
            </a:pPr>
            <a:r>
              <a:rPr lang="en-US" sz="2800" dirty="0" smtClean="0"/>
              <a:t>Choose </a:t>
            </a:r>
            <a:r>
              <a:rPr lang="en-US" sz="2800" dirty="0"/>
              <a:t>response</a:t>
            </a:r>
          </a:p>
          <a:p>
            <a:pPr marL="285750" indent="-285750">
              <a:lnSpc>
                <a:spcPct val="120000"/>
              </a:lnSpc>
              <a:buFont typeface="Arial"/>
              <a:buChar char="•"/>
            </a:pPr>
            <a:r>
              <a:rPr lang="en-US" sz="2800" dirty="0"/>
              <a:t>Implement response</a:t>
            </a:r>
          </a:p>
        </p:txBody>
      </p:sp>
    </p:spTree>
    <p:extLst>
      <p:ext uri="{BB962C8B-B14F-4D97-AF65-F5344CB8AC3E}">
        <p14:creationId xmlns:p14="http://schemas.microsoft.com/office/powerpoint/2010/main" val="1021010719"/>
      </p:ext>
    </p:extLst>
  </p:cSld>
  <p:clrMapOvr>
    <a:masterClrMapping/>
  </p:clrMapOvr>
  <mc:AlternateContent xmlns:mc="http://schemas.openxmlformats.org/markup-compatibility/2006" xmlns:p14="http://schemas.microsoft.com/office/powerpoint/2010/main">
    <mc:Choice Requires="p14">
      <p:transition spd="slow" p14:dur="2000" advTm="15702"/>
    </mc:Choice>
    <mc:Fallback xmlns="">
      <p:transition xmlns:p14="http://schemas.microsoft.com/office/powerpoint/2010/main" spd="slow" advTm="15702"/>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a:t>
            </a:r>
            <a:endParaRPr lang="en-US" dirty="0"/>
          </a:p>
        </p:txBody>
      </p:sp>
      <p:pic>
        <p:nvPicPr>
          <p:cNvPr id="6" name="Picture 5" descr="spic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0079" y="1306285"/>
            <a:ext cx="4312012" cy="3664859"/>
          </a:xfrm>
          <a:prstGeom prst="rect">
            <a:avLst/>
          </a:prstGeom>
        </p:spPr>
      </p:pic>
    </p:spTree>
    <p:extLst>
      <p:ext uri="{BB962C8B-B14F-4D97-AF65-F5344CB8AC3E}">
        <p14:creationId xmlns:p14="http://schemas.microsoft.com/office/powerpoint/2010/main" val="2665877780"/>
      </p:ext>
    </p:extLst>
  </p:cSld>
  <p:clrMapOvr>
    <a:masterClrMapping/>
  </p:clrMapOvr>
  <mc:AlternateContent xmlns:mc="http://schemas.openxmlformats.org/markup-compatibility/2006" xmlns:p14="http://schemas.microsoft.com/office/powerpoint/2010/main">
    <mc:Choice Requires="p14">
      <p:transition spd="slow" p14:dur="2000" advTm="67486"/>
    </mc:Choice>
    <mc:Fallback xmlns="">
      <p:transition xmlns:p14="http://schemas.microsoft.com/office/powerpoint/2010/main" spd="slow" advTm="67486"/>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US" dirty="0"/>
          </a:p>
        </p:txBody>
      </p:sp>
      <p:sp>
        <p:nvSpPr>
          <p:cNvPr id="2" name="TextBox 1"/>
          <p:cNvSpPr txBox="1"/>
          <p:nvPr/>
        </p:nvSpPr>
        <p:spPr>
          <a:xfrm>
            <a:off x="707570" y="1705429"/>
            <a:ext cx="8054689" cy="646331"/>
          </a:xfrm>
          <a:prstGeom prst="rect">
            <a:avLst/>
          </a:prstGeom>
          <a:noFill/>
        </p:spPr>
        <p:txBody>
          <a:bodyPr wrap="square" rtlCol="0">
            <a:spAutoFit/>
          </a:bodyPr>
          <a:lstStyle/>
          <a:p>
            <a:r>
              <a:rPr lang="en-US" dirty="0" smtClean="0"/>
              <a:t>References:</a:t>
            </a:r>
          </a:p>
          <a:p>
            <a:endParaRPr lang="en-US" dirty="0"/>
          </a:p>
        </p:txBody>
      </p:sp>
    </p:spTree>
    <p:extLst>
      <p:ext uri="{BB962C8B-B14F-4D97-AF65-F5344CB8AC3E}">
        <p14:creationId xmlns:p14="http://schemas.microsoft.com/office/powerpoint/2010/main" val="1336054349"/>
      </p:ext>
    </p:extLst>
  </p:cSld>
  <p:clrMapOvr>
    <a:masterClrMapping/>
  </p:clrMapOvr>
  <mc:AlternateContent xmlns:mc="http://schemas.openxmlformats.org/markup-compatibility/2006" xmlns:p14="http://schemas.microsoft.com/office/powerpoint/2010/main">
    <mc:Choice Requires="p14">
      <p:transition spd="slow" p14:dur="2000" advTm="67486"/>
    </mc:Choice>
    <mc:Fallback xmlns="">
      <p:transition xmlns:p14="http://schemas.microsoft.com/office/powerpoint/2010/main" spd="slow" advTm="67486"/>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5670</TotalTime>
  <Words>6138</Words>
  <Application>Microsoft Macintosh PowerPoint</Application>
  <PresentationFormat>On-screen Show (16:9)</PresentationFormat>
  <Paragraphs>375</Paragraphs>
  <Slides>41</Slides>
  <Notes>40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Grid</vt:lpstr>
      <vt:lpstr>Public Relations and the ethical triangle  Lael Wageneck</vt:lpstr>
      <vt:lpstr>The ethical triangle</vt:lpstr>
      <vt:lpstr>What is ethics?</vt:lpstr>
      <vt:lpstr>What is ethics and what are morals?</vt:lpstr>
      <vt:lpstr>Why is ethics important in communications?</vt:lpstr>
      <vt:lpstr>Approaches to ethics</vt:lpstr>
      <vt:lpstr>Ethical dilemmas: good vs. good</vt:lpstr>
      <vt:lpstr>Three approaches</vt:lpstr>
      <vt:lpstr>virtue</vt:lpstr>
      <vt:lpstr>Virtue – personal traits</vt:lpstr>
      <vt:lpstr>Virtuous traits</vt:lpstr>
      <vt:lpstr>DIFFICULTIES OF VIRTUE</vt:lpstr>
      <vt:lpstr>principles</vt:lpstr>
      <vt:lpstr>principles</vt:lpstr>
      <vt:lpstr>Difficulties of principles</vt:lpstr>
      <vt:lpstr>consequence</vt:lpstr>
      <vt:lpstr>consequence</vt:lpstr>
      <vt:lpstr>Difficulties of consequence</vt:lpstr>
      <vt:lpstr>POLITICS</vt:lpstr>
      <vt:lpstr>QUICK RECAP</vt:lpstr>
      <vt:lpstr>Springfield and clarksville</vt:lpstr>
      <vt:lpstr>Springfield and clarksville</vt:lpstr>
      <vt:lpstr>ethical dilemmas and the ethical triangle</vt:lpstr>
      <vt:lpstr>The ethical triangle</vt:lpstr>
      <vt:lpstr>First DILEMMA: public speaking</vt:lpstr>
      <vt:lpstr>Possible responses</vt:lpstr>
      <vt:lpstr>Test response against triangle</vt:lpstr>
      <vt:lpstr>Choose and implement</vt:lpstr>
      <vt:lpstr>Ethical dilemmas</vt:lpstr>
      <vt:lpstr>Possible responses</vt:lpstr>
      <vt:lpstr>Test response against triangle</vt:lpstr>
      <vt:lpstr>Consider other responses</vt:lpstr>
      <vt:lpstr>CONCLUSION</vt:lpstr>
      <vt:lpstr>ETHICAL DILEMMAS</vt:lpstr>
      <vt:lpstr>Ethical dilemmas</vt:lpstr>
      <vt:lpstr>Possible responses</vt:lpstr>
      <vt:lpstr>Test response against triangle</vt:lpstr>
      <vt:lpstr>Consider other responses</vt:lpstr>
      <vt:lpstr>Choose and implement</vt:lpstr>
      <vt:lpstr>CONCLUSION</vt:lpstr>
      <vt:lpstr>Thank you</vt:lpstr>
    </vt:vector>
  </TitlesOfParts>
  <Company>Santa Barbara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Relations and the ethical triangle  Lael Wageneck</dc:title>
  <dc:creator>Lael Wageneck</dc:creator>
  <cp:lastModifiedBy>Lael Wageneck</cp:lastModifiedBy>
  <cp:revision>115</cp:revision>
  <dcterms:created xsi:type="dcterms:W3CDTF">2017-03-04T18:00:04Z</dcterms:created>
  <dcterms:modified xsi:type="dcterms:W3CDTF">2017-03-31T21:20:05Z</dcterms:modified>
</cp:coreProperties>
</file>